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1" r:id="rId1"/>
  </p:sldMasterIdLst>
  <p:notesMasterIdLst>
    <p:notesMasterId r:id="rId29"/>
  </p:notesMasterIdLst>
  <p:sldIdLst>
    <p:sldId id="362" r:id="rId2"/>
    <p:sldId id="257" r:id="rId3"/>
    <p:sldId id="398" r:id="rId4"/>
    <p:sldId id="400" r:id="rId5"/>
    <p:sldId id="360" r:id="rId6"/>
    <p:sldId id="259" r:id="rId7"/>
    <p:sldId id="399" r:id="rId8"/>
    <p:sldId id="376" r:id="rId9"/>
    <p:sldId id="344" r:id="rId10"/>
    <p:sldId id="377" r:id="rId11"/>
    <p:sldId id="366" r:id="rId12"/>
    <p:sldId id="390" r:id="rId13"/>
    <p:sldId id="371" r:id="rId14"/>
    <p:sldId id="372" r:id="rId15"/>
    <p:sldId id="301" r:id="rId16"/>
    <p:sldId id="276" r:id="rId17"/>
    <p:sldId id="364" r:id="rId18"/>
    <p:sldId id="310" r:id="rId19"/>
    <p:sldId id="369" r:id="rId20"/>
    <p:sldId id="279" r:id="rId21"/>
    <p:sldId id="280" r:id="rId22"/>
    <p:sldId id="274" r:id="rId23"/>
    <p:sldId id="281" r:id="rId24"/>
    <p:sldId id="312" r:id="rId25"/>
    <p:sldId id="282" r:id="rId26"/>
    <p:sldId id="283" r:id="rId27"/>
    <p:sldId id="315"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763DE2-46DB-4D31-BF3D-411D581D57A8}">
          <p14:sldIdLst>
            <p14:sldId id="362"/>
            <p14:sldId id="257"/>
            <p14:sldId id="398"/>
            <p14:sldId id="400"/>
            <p14:sldId id="360"/>
            <p14:sldId id="259"/>
            <p14:sldId id="399"/>
            <p14:sldId id="376"/>
          </p14:sldIdLst>
        </p14:section>
        <p14:section name="Untitled Section" id="{3D00A261-D3EE-4BCB-85D3-5DEBB20D8A42}">
          <p14:sldIdLst>
            <p14:sldId id="344"/>
            <p14:sldId id="377"/>
            <p14:sldId id="366"/>
          </p14:sldIdLst>
        </p14:section>
        <p14:section name="Untitled Section" id="{15C0673C-FB84-4809-98E6-8BF28BFAA938}">
          <p14:sldIdLst>
            <p14:sldId id="390"/>
            <p14:sldId id="371"/>
            <p14:sldId id="372"/>
            <p14:sldId id="301"/>
            <p14:sldId id="276"/>
            <p14:sldId id="364"/>
            <p14:sldId id="310"/>
            <p14:sldId id="369"/>
            <p14:sldId id="279"/>
            <p14:sldId id="280"/>
            <p14:sldId id="274"/>
            <p14:sldId id="281"/>
            <p14:sldId id="312"/>
            <p14:sldId id="282"/>
            <p14:sldId id="283"/>
            <p14:sldId id="31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y" initials="W" lastIdx="1" clrIdx="0">
    <p:extLst>
      <p:ext uri="{19B8F6BF-5375-455C-9EA6-DF929625EA0E}">
        <p15:presenceInfo xmlns:p15="http://schemas.microsoft.com/office/powerpoint/2012/main" userId="Wen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D8D6BD"/>
    <a:srgbClr val="2C70AE"/>
    <a:srgbClr val="FDADAD"/>
    <a:srgbClr val="CEFC84"/>
    <a:srgbClr val="C00000"/>
    <a:srgbClr val="66FFFF"/>
    <a:srgbClr val="AE1EB2"/>
    <a:srgbClr val="FFCC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8" autoAdjust="0"/>
    <p:restoredTop sz="94960" autoAdjust="0"/>
  </p:normalViewPr>
  <p:slideViewPr>
    <p:cSldViewPr snapToGrid="0">
      <p:cViewPr varScale="1">
        <p:scale>
          <a:sx n="75" d="100"/>
          <a:sy n="75" d="100"/>
        </p:scale>
        <p:origin x="42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6"/>
          </a:xfrm>
          <a:prstGeom prst="rect">
            <a:avLst/>
          </a:prstGeom>
        </p:spPr>
        <p:txBody>
          <a:bodyPr vert="horz" lIns="91440" tIns="45720" rIns="91440" bIns="45720" rtlCol="0"/>
          <a:lstStyle>
            <a:lvl1pPr algn="r">
              <a:defRPr sz="1200"/>
            </a:lvl1pPr>
          </a:lstStyle>
          <a:p>
            <a:fld id="{19AB6B78-54FC-4D0C-A5CE-A78BD4612550}" type="datetimeFigureOut">
              <a:rPr lang="en-US" smtClean="0"/>
              <a:t>8/6/2025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6"/>
            <a:ext cx="5607050" cy="366077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6"/>
            <a:ext cx="3038475" cy="466726"/>
          </a:xfrm>
          <a:prstGeom prst="rect">
            <a:avLst/>
          </a:prstGeom>
        </p:spPr>
        <p:txBody>
          <a:bodyPr vert="horz" lIns="91440" tIns="45720" rIns="91440" bIns="45720" rtlCol="0" anchor="b"/>
          <a:lstStyle>
            <a:lvl1pPr algn="r">
              <a:defRPr sz="1200"/>
            </a:lvl1pPr>
          </a:lstStyle>
          <a:p>
            <a:fld id="{C6870133-41B7-41E5-B6B9-31BBFC279476}" type="slidenum">
              <a:rPr lang="en-US" smtClean="0"/>
              <a:t>‹#›</a:t>
            </a:fld>
            <a:endParaRPr lang="en-US"/>
          </a:p>
        </p:txBody>
      </p:sp>
    </p:spTree>
    <p:extLst>
      <p:ext uri="{BB962C8B-B14F-4D97-AF65-F5344CB8AC3E}">
        <p14:creationId xmlns:p14="http://schemas.microsoft.com/office/powerpoint/2010/main" val="136480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70133-41B7-41E5-B6B9-31BBFC279476}" type="slidenum">
              <a:rPr lang="en-US" smtClean="0"/>
              <a:t>1</a:t>
            </a:fld>
            <a:endParaRPr lang="en-US"/>
          </a:p>
        </p:txBody>
      </p:sp>
    </p:spTree>
    <p:extLst>
      <p:ext uri="{BB962C8B-B14F-4D97-AF65-F5344CB8AC3E}">
        <p14:creationId xmlns:p14="http://schemas.microsoft.com/office/powerpoint/2010/main" val="941556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70133-41B7-41E5-B6B9-31BBFC279476}" type="slidenum">
              <a:rPr lang="en-US" smtClean="0"/>
              <a:t>23</a:t>
            </a:fld>
            <a:endParaRPr lang="en-US"/>
          </a:p>
        </p:txBody>
      </p:sp>
    </p:spTree>
    <p:extLst>
      <p:ext uri="{BB962C8B-B14F-4D97-AF65-F5344CB8AC3E}">
        <p14:creationId xmlns:p14="http://schemas.microsoft.com/office/powerpoint/2010/main" val="904833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870133-41B7-41E5-B6B9-31BBFC279476}" type="slidenum">
              <a:rPr lang="en-US" smtClean="0"/>
              <a:t>24</a:t>
            </a:fld>
            <a:endParaRPr lang="en-US"/>
          </a:p>
        </p:txBody>
      </p:sp>
    </p:spTree>
    <p:extLst>
      <p:ext uri="{BB962C8B-B14F-4D97-AF65-F5344CB8AC3E}">
        <p14:creationId xmlns:p14="http://schemas.microsoft.com/office/powerpoint/2010/main" val="2301069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70133-41B7-41E5-B6B9-31BBFC279476}" type="slidenum">
              <a:rPr lang="en-US" smtClean="0"/>
              <a:t>25</a:t>
            </a:fld>
            <a:endParaRPr lang="en-US"/>
          </a:p>
        </p:txBody>
      </p:sp>
    </p:spTree>
    <p:extLst>
      <p:ext uri="{BB962C8B-B14F-4D97-AF65-F5344CB8AC3E}">
        <p14:creationId xmlns:p14="http://schemas.microsoft.com/office/powerpoint/2010/main" val="144986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870133-41B7-41E5-B6B9-31BBFC279476}" type="slidenum">
              <a:rPr lang="en-US" smtClean="0"/>
              <a:t>26</a:t>
            </a:fld>
            <a:endParaRPr lang="en-US"/>
          </a:p>
        </p:txBody>
      </p:sp>
    </p:spTree>
    <p:extLst>
      <p:ext uri="{BB962C8B-B14F-4D97-AF65-F5344CB8AC3E}">
        <p14:creationId xmlns:p14="http://schemas.microsoft.com/office/powerpoint/2010/main" val="533984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870133-41B7-41E5-B6B9-31BBFC279476}" type="slidenum">
              <a:rPr lang="en-US" smtClean="0"/>
              <a:t>27</a:t>
            </a:fld>
            <a:endParaRPr lang="en-US"/>
          </a:p>
        </p:txBody>
      </p:sp>
    </p:spTree>
    <p:extLst>
      <p:ext uri="{BB962C8B-B14F-4D97-AF65-F5344CB8AC3E}">
        <p14:creationId xmlns:p14="http://schemas.microsoft.com/office/powerpoint/2010/main" val="274381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70133-41B7-41E5-B6B9-31BBFC279476}" type="slidenum">
              <a:rPr lang="en-US" smtClean="0"/>
              <a:t>2</a:t>
            </a:fld>
            <a:endParaRPr lang="en-US"/>
          </a:p>
        </p:txBody>
      </p:sp>
    </p:spTree>
    <p:extLst>
      <p:ext uri="{BB962C8B-B14F-4D97-AF65-F5344CB8AC3E}">
        <p14:creationId xmlns:p14="http://schemas.microsoft.com/office/powerpoint/2010/main" val="1735002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70133-41B7-41E5-B6B9-31BBFC279476}" type="slidenum">
              <a:rPr lang="en-US" smtClean="0"/>
              <a:t>6</a:t>
            </a:fld>
            <a:endParaRPr lang="en-US"/>
          </a:p>
        </p:txBody>
      </p:sp>
    </p:spTree>
    <p:extLst>
      <p:ext uri="{BB962C8B-B14F-4D97-AF65-F5344CB8AC3E}">
        <p14:creationId xmlns:p14="http://schemas.microsoft.com/office/powerpoint/2010/main" val="381942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70133-41B7-41E5-B6B9-31BBFC279476}" type="slidenum">
              <a:rPr lang="en-US" smtClean="0"/>
              <a:t>15</a:t>
            </a:fld>
            <a:endParaRPr lang="en-US"/>
          </a:p>
        </p:txBody>
      </p:sp>
    </p:spTree>
    <p:extLst>
      <p:ext uri="{BB962C8B-B14F-4D97-AF65-F5344CB8AC3E}">
        <p14:creationId xmlns:p14="http://schemas.microsoft.com/office/powerpoint/2010/main" val="306660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70133-41B7-41E5-B6B9-31BBFC279476}" type="slidenum">
              <a:rPr lang="en-US" smtClean="0"/>
              <a:t>16</a:t>
            </a:fld>
            <a:endParaRPr lang="en-US"/>
          </a:p>
        </p:txBody>
      </p:sp>
    </p:spTree>
    <p:extLst>
      <p:ext uri="{BB962C8B-B14F-4D97-AF65-F5344CB8AC3E}">
        <p14:creationId xmlns:p14="http://schemas.microsoft.com/office/powerpoint/2010/main" val="343464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70133-41B7-41E5-B6B9-31BBFC279476}" type="slidenum">
              <a:rPr lang="en-US" smtClean="0"/>
              <a:t>18</a:t>
            </a:fld>
            <a:endParaRPr lang="en-US"/>
          </a:p>
        </p:txBody>
      </p:sp>
    </p:spTree>
    <p:extLst>
      <p:ext uri="{BB962C8B-B14F-4D97-AF65-F5344CB8AC3E}">
        <p14:creationId xmlns:p14="http://schemas.microsoft.com/office/powerpoint/2010/main" val="1204402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70133-41B7-41E5-B6B9-31BBFC279476}" type="slidenum">
              <a:rPr lang="en-US" smtClean="0"/>
              <a:t>20</a:t>
            </a:fld>
            <a:endParaRPr lang="en-US"/>
          </a:p>
        </p:txBody>
      </p:sp>
    </p:spTree>
    <p:extLst>
      <p:ext uri="{BB962C8B-B14F-4D97-AF65-F5344CB8AC3E}">
        <p14:creationId xmlns:p14="http://schemas.microsoft.com/office/powerpoint/2010/main" val="301687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70133-41B7-41E5-B6B9-31BBFC279476}" type="slidenum">
              <a:rPr lang="en-US" smtClean="0"/>
              <a:t>21</a:t>
            </a:fld>
            <a:endParaRPr lang="en-US"/>
          </a:p>
        </p:txBody>
      </p:sp>
    </p:spTree>
    <p:extLst>
      <p:ext uri="{BB962C8B-B14F-4D97-AF65-F5344CB8AC3E}">
        <p14:creationId xmlns:p14="http://schemas.microsoft.com/office/powerpoint/2010/main" val="208625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70133-41B7-41E5-B6B9-31BBFC279476}" type="slidenum">
              <a:rPr lang="en-US" smtClean="0"/>
              <a:t>22</a:t>
            </a:fld>
            <a:endParaRPr lang="en-US"/>
          </a:p>
        </p:txBody>
      </p:sp>
    </p:spTree>
    <p:extLst>
      <p:ext uri="{BB962C8B-B14F-4D97-AF65-F5344CB8AC3E}">
        <p14:creationId xmlns:p14="http://schemas.microsoft.com/office/powerpoint/2010/main" val="352127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6D57-1721-4847-83D4-58442801A3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EB9DE3-D06E-426C-BBEB-1273809D0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71486A-B0A4-4741-BCD8-0CD1A9A62A49}"/>
              </a:ext>
            </a:extLst>
          </p:cNvPr>
          <p:cNvSpPr>
            <a:spLocks noGrp="1"/>
          </p:cNvSpPr>
          <p:nvPr>
            <p:ph type="dt" sz="half" idx="10"/>
          </p:nvPr>
        </p:nvSpPr>
        <p:spPr/>
        <p:txBody>
          <a:bodyPr/>
          <a:lstStyle/>
          <a:p>
            <a:fld id="{6D0C3690-94E6-4545-9664-981E5095D505}" type="datetimeFigureOut">
              <a:rPr lang="en-US" smtClean="0"/>
              <a:t>8/6/2025</a:t>
            </a:fld>
            <a:endParaRPr lang="en-US"/>
          </a:p>
        </p:txBody>
      </p:sp>
      <p:sp>
        <p:nvSpPr>
          <p:cNvPr id="5" name="Footer Placeholder 4">
            <a:extLst>
              <a:ext uri="{FF2B5EF4-FFF2-40B4-BE49-F238E27FC236}">
                <a16:creationId xmlns:a16="http://schemas.microsoft.com/office/drawing/2014/main" id="{D4219C19-4D8C-4C6C-B363-AAAAD5055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B6755-FD35-4EF1-B747-94C61E4D6BFC}"/>
              </a:ext>
            </a:extLst>
          </p:cNvPr>
          <p:cNvSpPr>
            <a:spLocks noGrp="1"/>
          </p:cNvSpPr>
          <p:nvPr>
            <p:ph type="sldNum" sz="quarter" idx="12"/>
          </p:nvPr>
        </p:nvSpPr>
        <p:spPr/>
        <p:txBody>
          <a:bodyPr/>
          <a:lstStyle/>
          <a:p>
            <a:fld id="{34D98F8E-721D-4100-A86C-6512C8F9E31F}" type="slidenum">
              <a:rPr lang="en-US" smtClean="0"/>
              <a:t>‹#›</a:t>
            </a:fld>
            <a:endParaRPr lang="en-US"/>
          </a:p>
        </p:txBody>
      </p:sp>
    </p:spTree>
    <p:extLst>
      <p:ext uri="{BB962C8B-B14F-4D97-AF65-F5344CB8AC3E}">
        <p14:creationId xmlns:p14="http://schemas.microsoft.com/office/powerpoint/2010/main" val="253040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0869-887B-41D6-B6AD-9C68DA3730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EEE750-9E36-4DFB-B20C-286B4C9157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36B2-6BC4-4487-8D34-CD3D2A24344F}"/>
              </a:ext>
            </a:extLst>
          </p:cNvPr>
          <p:cNvSpPr>
            <a:spLocks noGrp="1"/>
          </p:cNvSpPr>
          <p:nvPr>
            <p:ph type="dt" sz="half" idx="10"/>
          </p:nvPr>
        </p:nvSpPr>
        <p:spPr/>
        <p:txBody>
          <a:bodyPr/>
          <a:lstStyle/>
          <a:p>
            <a:fld id="{6D0C3690-94E6-4545-9664-981E5095D505}" type="datetimeFigureOut">
              <a:rPr lang="en-US" smtClean="0"/>
              <a:t>8/6/2025</a:t>
            </a:fld>
            <a:endParaRPr lang="en-US"/>
          </a:p>
        </p:txBody>
      </p:sp>
      <p:sp>
        <p:nvSpPr>
          <p:cNvPr id="5" name="Footer Placeholder 4">
            <a:extLst>
              <a:ext uri="{FF2B5EF4-FFF2-40B4-BE49-F238E27FC236}">
                <a16:creationId xmlns:a16="http://schemas.microsoft.com/office/drawing/2014/main" id="{C1594F41-7AE4-4FAA-AC89-FE0B3C3F6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2CECE-3727-4F90-B40A-BBC56479E916}"/>
              </a:ext>
            </a:extLst>
          </p:cNvPr>
          <p:cNvSpPr>
            <a:spLocks noGrp="1"/>
          </p:cNvSpPr>
          <p:nvPr>
            <p:ph type="sldNum" sz="quarter" idx="12"/>
          </p:nvPr>
        </p:nvSpPr>
        <p:spPr/>
        <p:txBody>
          <a:bodyPr/>
          <a:lstStyle/>
          <a:p>
            <a:fld id="{34D98F8E-721D-4100-A86C-6512C8F9E31F}" type="slidenum">
              <a:rPr lang="en-US" smtClean="0"/>
              <a:t>‹#›</a:t>
            </a:fld>
            <a:endParaRPr lang="en-US"/>
          </a:p>
        </p:txBody>
      </p:sp>
    </p:spTree>
    <p:extLst>
      <p:ext uri="{BB962C8B-B14F-4D97-AF65-F5344CB8AC3E}">
        <p14:creationId xmlns:p14="http://schemas.microsoft.com/office/powerpoint/2010/main" val="83463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58375C-5510-4EE2-ABC9-A1B32E6F34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931230-196C-4F11-BD52-49E5D6B7B8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F80D1-23BC-4BA7-A12F-D4B65C0D5771}"/>
              </a:ext>
            </a:extLst>
          </p:cNvPr>
          <p:cNvSpPr>
            <a:spLocks noGrp="1"/>
          </p:cNvSpPr>
          <p:nvPr>
            <p:ph type="dt" sz="half" idx="10"/>
          </p:nvPr>
        </p:nvSpPr>
        <p:spPr/>
        <p:txBody>
          <a:bodyPr/>
          <a:lstStyle/>
          <a:p>
            <a:fld id="{6D0C3690-94E6-4545-9664-981E5095D505}" type="datetimeFigureOut">
              <a:rPr lang="en-US" smtClean="0"/>
              <a:t>8/6/2025</a:t>
            </a:fld>
            <a:endParaRPr lang="en-US"/>
          </a:p>
        </p:txBody>
      </p:sp>
      <p:sp>
        <p:nvSpPr>
          <p:cNvPr id="5" name="Footer Placeholder 4">
            <a:extLst>
              <a:ext uri="{FF2B5EF4-FFF2-40B4-BE49-F238E27FC236}">
                <a16:creationId xmlns:a16="http://schemas.microsoft.com/office/drawing/2014/main" id="{A5E46444-C16F-4C4F-BA17-108CD331B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5A595-8D78-41AE-A140-7D3000738D0B}"/>
              </a:ext>
            </a:extLst>
          </p:cNvPr>
          <p:cNvSpPr>
            <a:spLocks noGrp="1"/>
          </p:cNvSpPr>
          <p:nvPr>
            <p:ph type="sldNum" sz="quarter" idx="12"/>
          </p:nvPr>
        </p:nvSpPr>
        <p:spPr/>
        <p:txBody>
          <a:bodyPr/>
          <a:lstStyle/>
          <a:p>
            <a:fld id="{34D98F8E-721D-4100-A86C-6512C8F9E31F}" type="slidenum">
              <a:rPr lang="en-US" smtClean="0"/>
              <a:t>‹#›</a:t>
            </a:fld>
            <a:endParaRPr lang="en-US"/>
          </a:p>
        </p:txBody>
      </p:sp>
    </p:spTree>
    <p:extLst>
      <p:ext uri="{BB962C8B-B14F-4D97-AF65-F5344CB8AC3E}">
        <p14:creationId xmlns:p14="http://schemas.microsoft.com/office/powerpoint/2010/main" val="53571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7C51-5D09-4734-AC20-41725C937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D93EB0-3B28-43F4-ACFC-29ECBBCDCC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11FBC-A5D1-4774-A66C-DABE0DB37F79}"/>
              </a:ext>
            </a:extLst>
          </p:cNvPr>
          <p:cNvSpPr>
            <a:spLocks noGrp="1"/>
          </p:cNvSpPr>
          <p:nvPr>
            <p:ph type="dt" sz="half" idx="10"/>
          </p:nvPr>
        </p:nvSpPr>
        <p:spPr/>
        <p:txBody>
          <a:bodyPr/>
          <a:lstStyle/>
          <a:p>
            <a:fld id="{6D0C3690-94E6-4545-9664-981E5095D505}" type="datetimeFigureOut">
              <a:rPr lang="en-US" smtClean="0"/>
              <a:t>8/6/2025</a:t>
            </a:fld>
            <a:endParaRPr lang="en-US"/>
          </a:p>
        </p:txBody>
      </p:sp>
      <p:sp>
        <p:nvSpPr>
          <p:cNvPr id="5" name="Footer Placeholder 4">
            <a:extLst>
              <a:ext uri="{FF2B5EF4-FFF2-40B4-BE49-F238E27FC236}">
                <a16:creationId xmlns:a16="http://schemas.microsoft.com/office/drawing/2014/main" id="{1D10A223-6D6B-443F-B500-68F04186C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C7C95-AFCF-46FD-B110-6C70CCC851BF}"/>
              </a:ext>
            </a:extLst>
          </p:cNvPr>
          <p:cNvSpPr>
            <a:spLocks noGrp="1"/>
          </p:cNvSpPr>
          <p:nvPr>
            <p:ph type="sldNum" sz="quarter" idx="12"/>
          </p:nvPr>
        </p:nvSpPr>
        <p:spPr/>
        <p:txBody>
          <a:bodyPr/>
          <a:lstStyle/>
          <a:p>
            <a:fld id="{34D98F8E-721D-4100-A86C-6512C8F9E31F}" type="slidenum">
              <a:rPr lang="en-US" smtClean="0"/>
              <a:t>‹#›</a:t>
            </a:fld>
            <a:endParaRPr lang="en-US"/>
          </a:p>
        </p:txBody>
      </p:sp>
    </p:spTree>
    <p:extLst>
      <p:ext uri="{BB962C8B-B14F-4D97-AF65-F5344CB8AC3E}">
        <p14:creationId xmlns:p14="http://schemas.microsoft.com/office/powerpoint/2010/main" val="48728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D0546-318A-4F70-9193-A2D150E3E6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1E1A31-CCD7-4CB2-B738-85EF15492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6AD7D4-8225-44CC-9802-5C5BA784F029}"/>
              </a:ext>
            </a:extLst>
          </p:cNvPr>
          <p:cNvSpPr>
            <a:spLocks noGrp="1"/>
          </p:cNvSpPr>
          <p:nvPr>
            <p:ph type="dt" sz="half" idx="10"/>
          </p:nvPr>
        </p:nvSpPr>
        <p:spPr/>
        <p:txBody>
          <a:bodyPr/>
          <a:lstStyle/>
          <a:p>
            <a:fld id="{6D0C3690-94E6-4545-9664-981E5095D505}" type="datetimeFigureOut">
              <a:rPr lang="en-US" smtClean="0"/>
              <a:t>8/6/2025</a:t>
            </a:fld>
            <a:endParaRPr lang="en-US"/>
          </a:p>
        </p:txBody>
      </p:sp>
      <p:sp>
        <p:nvSpPr>
          <p:cNvPr id="5" name="Footer Placeholder 4">
            <a:extLst>
              <a:ext uri="{FF2B5EF4-FFF2-40B4-BE49-F238E27FC236}">
                <a16:creationId xmlns:a16="http://schemas.microsoft.com/office/drawing/2014/main" id="{EE79B22C-C481-4028-951B-F060B36AD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59FC2-2C01-43F1-91A2-9CB991A4E2A5}"/>
              </a:ext>
            </a:extLst>
          </p:cNvPr>
          <p:cNvSpPr>
            <a:spLocks noGrp="1"/>
          </p:cNvSpPr>
          <p:nvPr>
            <p:ph type="sldNum" sz="quarter" idx="12"/>
          </p:nvPr>
        </p:nvSpPr>
        <p:spPr/>
        <p:txBody>
          <a:bodyPr/>
          <a:lstStyle/>
          <a:p>
            <a:fld id="{34D98F8E-721D-4100-A86C-6512C8F9E31F}" type="slidenum">
              <a:rPr lang="en-US" smtClean="0"/>
              <a:t>‹#›</a:t>
            </a:fld>
            <a:endParaRPr lang="en-US"/>
          </a:p>
        </p:txBody>
      </p:sp>
    </p:spTree>
    <p:extLst>
      <p:ext uri="{BB962C8B-B14F-4D97-AF65-F5344CB8AC3E}">
        <p14:creationId xmlns:p14="http://schemas.microsoft.com/office/powerpoint/2010/main" val="153508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64B0E-33CD-483B-A8B3-6943E9D33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A71A6-3EB2-4F95-9CED-55022E0592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B5A4C-B6AD-43E5-A798-DA067D43F8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FBC5E-3929-417B-B4DF-D3F7BBB5706B}"/>
              </a:ext>
            </a:extLst>
          </p:cNvPr>
          <p:cNvSpPr>
            <a:spLocks noGrp="1"/>
          </p:cNvSpPr>
          <p:nvPr>
            <p:ph type="dt" sz="half" idx="10"/>
          </p:nvPr>
        </p:nvSpPr>
        <p:spPr/>
        <p:txBody>
          <a:bodyPr/>
          <a:lstStyle/>
          <a:p>
            <a:fld id="{6D0C3690-94E6-4545-9664-981E5095D505}" type="datetimeFigureOut">
              <a:rPr lang="en-US" smtClean="0"/>
              <a:t>8/6/2025</a:t>
            </a:fld>
            <a:endParaRPr lang="en-US"/>
          </a:p>
        </p:txBody>
      </p:sp>
      <p:sp>
        <p:nvSpPr>
          <p:cNvPr id="6" name="Footer Placeholder 5">
            <a:extLst>
              <a:ext uri="{FF2B5EF4-FFF2-40B4-BE49-F238E27FC236}">
                <a16:creationId xmlns:a16="http://schemas.microsoft.com/office/drawing/2014/main" id="{92EEE772-E7E0-49D0-8F0D-DF5D5BD964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04E3B-7589-463E-904E-F74237E2D5A5}"/>
              </a:ext>
            </a:extLst>
          </p:cNvPr>
          <p:cNvSpPr>
            <a:spLocks noGrp="1"/>
          </p:cNvSpPr>
          <p:nvPr>
            <p:ph type="sldNum" sz="quarter" idx="12"/>
          </p:nvPr>
        </p:nvSpPr>
        <p:spPr/>
        <p:txBody>
          <a:bodyPr/>
          <a:lstStyle/>
          <a:p>
            <a:fld id="{34D98F8E-721D-4100-A86C-6512C8F9E31F}" type="slidenum">
              <a:rPr lang="en-US" smtClean="0"/>
              <a:t>‹#›</a:t>
            </a:fld>
            <a:endParaRPr lang="en-US"/>
          </a:p>
        </p:txBody>
      </p:sp>
    </p:spTree>
    <p:extLst>
      <p:ext uri="{BB962C8B-B14F-4D97-AF65-F5344CB8AC3E}">
        <p14:creationId xmlns:p14="http://schemas.microsoft.com/office/powerpoint/2010/main" val="150289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6650-2AB2-4553-9675-73F859724F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7052D1-C385-4A6A-9EB3-1D55E8AC6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914D3F-72E7-4F35-A7BD-E8E4607684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43BF5E-F464-4B69-80C6-B8AF7E6EF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2629B0-07F1-4803-A666-D13A2651D1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DDC2FC-76AC-4A0D-AFBF-A2E3AEB6C469}"/>
              </a:ext>
            </a:extLst>
          </p:cNvPr>
          <p:cNvSpPr>
            <a:spLocks noGrp="1"/>
          </p:cNvSpPr>
          <p:nvPr>
            <p:ph type="dt" sz="half" idx="10"/>
          </p:nvPr>
        </p:nvSpPr>
        <p:spPr/>
        <p:txBody>
          <a:bodyPr/>
          <a:lstStyle/>
          <a:p>
            <a:fld id="{6D0C3690-94E6-4545-9664-981E5095D505}" type="datetimeFigureOut">
              <a:rPr lang="en-US" smtClean="0"/>
              <a:t>8/6/2025</a:t>
            </a:fld>
            <a:endParaRPr lang="en-US"/>
          </a:p>
        </p:txBody>
      </p:sp>
      <p:sp>
        <p:nvSpPr>
          <p:cNvPr id="8" name="Footer Placeholder 7">
            <a:extLst>
              <a:ext uri="{FF2B5EF4-FFF2-40B4-BE49-F238E27FC236}">
                <a16:creationId xmlns:a16="http://schemas.microsoft.com/office/drawing/2014/main" id="{2AB71D99-33A7-4F97-A3FB-AE3179BDA6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373251-0F6E-4F4A-8DDC-F8EC79225C1E}"/>
              </a:ext>
            </a:extLst>
          </p:cNvPr>
          <p:cNvSpPr>
            <a:spLocks noGrp="1"/>
          </p:cNvSpPr>
          <p:nvPr>
            <p:ph type="sldNum" sz="quarter" idx="12"/>
          </p:nvPr>
        </p:nvSpPr>
        <p:spPr/>
        <p:txBody>
          <a:bodyPr/>
          <a:lstStyle/>
          <a:p>
            <a:fld id="{34D98F8E-721D-4100-A86C-6512C8F9E31F}" type="slidenum">
              <a:rPr lang="en-US" smtClean="0"/>
              <a:t>‹#›</a:t>
            </a:fld>
            <a:endParaRPr lang="en-US"/>
          </a:p>
        </p:txBody>
      </p:sp>
    </p:spTree>
    <p:extLst>
      <p:ext uri="{BB962C8B-B14F-4D97-AF65-F5344CB8AC3E}">
        <p14:creationId xmlns:p14="http://schemas.microsoft.com/office/powerpoint/2010/main" val="218393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A768-D22F-44E6-8589-8EDEC05A7B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09CD7A-5920-4555-B7A8-12C69C15AB25}"/>
              </a:ext>
            </a:extLst>
          </p:cNvPr>
          <p:cNvSpPr>
            <a:spLocks noGrp="1"/>
          </p:cNvSpPr>
          <p:nvPr>
            <p:ph type="dt" sz="half" idx="10"/>
          </p:nvPr>
        </p:nvSpPr>
        <p:spPr/>
        <p:txBody>
          <a:bodyPr/>
          <a:lstStyle/>
          <a:p>
            <a:fld id="{6D0C3690-94E6-4545-9664-981E5095D505}" type="datetimeFigureOut">
              <a:rPr lang="en-US" smtClean="0"/>
              <a:t>8/6/2025</a:t>
            </a:fld>
            <a:endParaRPr lang="en-US"/>
          </a:p>
        </p:txBody>
      </p:sp>
      <p:sp>
        <p:nvSpPr>
          <p:cNvPr id="4" name="Footer Placeholder 3">
            <a:extLst>
              <a:ext uri="{FF2B5EF4-FFF2-40B4-BE49-F238E27FC236}">
                <a16:creationId xmlns:a16="http://schemas.microsoft.com/office/drawing/2014/main" id="{E4016FA8-83C7-4633-9362-6A9AA4E054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6C6C99-0E37-4EA5-8F3F-6DCBEA7A4218}"/>
              </a:ext>
            </a:extLst>
          </p:cNvPr>
          <p:cNvSpPr>
            <a:spLocks noGrp="1"/>
          </p:cNvSpPr>
          <p:nvPr>
            <p:ph type="sldNum" sz="quarter" idx="12"/>
          </p:nvPr>
        </p:nvSpPr>
        <p:spPr/>
        <p:txBody>
          <a:bodyPr/>
          <a:lstStyle/>
          <a:p>
            <a:fld id="{34D98F8E-721D-4100-A86C-6512C8F9E31F}" type="slidenum">
              <a:rPr lang="en-US" smtClean="0"/>
              <a:t>‹#›</a:t>
            </a:fld>
            <a:endParaRPr lang="en-US"/>
          </a:p>
        </p:txBody>
      </p:sp>
    </p:spTree>
    <p:extLst>
      <p:ext uri="{BB962C8B-B14F-4D97-AF65-F5344CB8AC3E}">
        <p14:creationId xmlns:p14="http://schemas.microsoft.com/office/powerpoint/2010/main" val="262993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1DBF5-5840-4F5C-BCDC-5718CBBEF33B}"/>
              </a:ext>
            </a:extLst>
          </p:cNvPr>
          <p:cNvSpPr>
            <a:spLocks noGrp="1"/>
          </p:cNvSpPr>
          <p:nvPr>
            <p:ph type="dt" sz="half" idx="10"/>
          </p:nvPr>
        </p:nvSpPr>
        <p:spPr/>
        <p:txBody>
          <a:bodyPr/>
          <a:lstStyle/>
          <a:p>
            <a:fld id="{6D0C3690-94E6-4545-9664-981E5095D505}" type="datetimeFigureOut">
              <a:rPr lang="en-US" smtClean="0"/>
              <a:t>8/6/2025</a:t>
            </a:fld>
            <a:endParaRPr lang="en-US"/>
          </a:p>
        </p:txBody>
      </p:sp>
      <p:sp>
        <p:nvSpPr>
          <p:cNvPr id="3" name="Footer Placeholder 2">
            <a:extLst>
              <a:ext uri="{FF2B5EF4-FFF2-40B4-BE49-F238E27FC236}">
                <a16:creationId xmlns:a16="http://schemas.microsoft.com/office/drawing/2014/main" id="{F652089E-6D88-486C-B8DD-6194B41F1F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600253-EECB-4BD7-B6C6-B63EE9101CC7}"/>
              </a:ext>
            </a:extLst>
          </p:cNvPr>
          <p:cNvSpPr>
            <a:spLocks noGrp="1"/>
          </p:cNvSpPr>
          <p:nvPr>
            <p:ph type="sldNum" sz="quarter" idx="12"/>
          </p:nvPr>
        </p:nvSpPr>
        <p:spPr/>
        <p:txBody>
          <a:bodyPr/>
          <a:lstStyle/>
          <a:p>
            <a:fld id="{34D98F8E-721D-4100-A86C-6512C8F9E31F}" type="slidenum">
              <a:rPr lang="en-US" smtClean="0"/>
              <a:t>‹#›</a:t>
            </a:fld>
            <a:endParaRPr lang="en-US"/>
          </a:p>
        </p:txBody>
      </p:sp>
    </p:spTree>
    <p:extLst>
      <p:ext uri="{BB962C8B-B14F-4D97-AF65-F5344CB8AC3E}">
        <p14:creationId xmlns:p14="http://schemas.microsoft.com/office/powerpoint/2010/main" val="258073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1531-694E-4D0B-96DF-89749B66B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BD0134-C44B-4EA5-A006-90EB8C6CF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EF0414-9EDC-4083-AF31-2BF175613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123845-A443-4479-B863-CA4164CE1576}"/>
              </a:ext>
            </a:extLst>
          </p:cNvPr>
          <p:cNvSpPr>
            <a:spLocks noGrp="1"/>
          </p:cNvSpPr>
          <p:nvPr>
            <p:ph type="dt" sz="half" idx="10"/>
          </p:nvPr>
        </p:nvSpPr>
        <p:spPr/>
        <p:txBody>
          <a:bodyPr/>
          <a:lstStyle/>
          <a:p>
            <a:fld id="{6D0C3690-94E6-4545-9664-981E5095D505}" type="datetimeFigureOut">
              <a:rPr lang="en-US" smtClean="0"/>
              <a:t>8/6/2025</a:t>
            </a:fld>
            <a:endParaRPr lang="en-US"/>
          </a:p>
        </p:txBody>
      </p:sp>
      <p:sp>
        <p:nvSpPr>
          <p:cNvPr id="6" name="Footer Placeholder 5">
            <a:extLst>
              <a:ext uri="{FF2B5EF4-FFF2-40B4-BE49-F238E27FC236}">
                <a16:creationId xmlns:a16="http://schemas.microsoft.com/office/drawing/2014/main" id="{E7ED8105-55C4-4A7F-9171-41CDF851FC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EB1CFA-1A91-4ACC-98E5-CB0CEA5EE82D}"/>
              </a:ext>
            </a:extLst>
          </p:cNvPr>
          <p:cNvSpPr>
            <a:spLocks noGrp="1"/>
          </p:cNvSpPr>
          <p:nvPr>
            <p:ph type="sldNum" sz="quarter" idx="12"/>
          </p:nvPr>
        </p:nvSpPr>
        <p:spPr/>
        <p:txBody>
          <a:bodyPr/>
          <a:lstStyle/>
          <a:p>
            <a:fld id="{34D98F8E-721D-4100-A86C-6512C8F9E31F}" type="slidenum">
              <a:rPr lang="en-US" smtClean="0"/>
              <a:t>‹#›</a:t>
            </a:fld>
            <a:endParaRPr lang="en-US"/>
          </a:p>
        </p:txBody>
      </p:sp>
    </p:spTree>
    <p:extLst>
      <p:ext uri="{BB962C8B-B14F-4D97-AF65-F5344CB8AC3E}">
        <p14:creationId xmlns:p14="http://schemas.microsoft.com/office/powerpoint/2010/main" val="359403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4555-DD92-4759-B164-C30381D1C4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C13CE-7080-4CB9-AF83-016DAEB945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D5FEFA-9CAA-4157-88C0-641143C0D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20B260-6AA8-4615-8905-6DB77E088DFC}"/>
              </a:ext>
            </a:extLst>
          </p:cNvPr>
          <p:cNvSpPr>
            <a:spLocks noGrp="1"/>
          </p:cNvSpPr>
          <p:nvPr>
            <p:ph type="dt" sz="half" idx="10"/>
          </p:nvPr>
        </p:nvSpPr>
        <p:spPr/>
        <p:txBody>
          <a:bodyPr/>
          <a:lstStyle/>
          <a:p>
            <a:fld id="{6D0C3690-94E6-4545-9664-981E5095D505}" type="datetimeFigureOut">
              <a:rPr lang="en-US" smtClean="0"/>
              <a:t>8/6/2025</a:t>
            </a:fld>
            <a:endParaRPr lang="en-US"/>
          </a:p>
        </p:txBody>
      </p:sp>
      <p:sp>
        <p:nvSpPr>
          <p:cNvPr id="6" name="Footer Placeholder 5">
            <a:extLst>
              <a:ext uri="{FF2B5EF4-FFF2-40B4-BE49-F238E27FC236}">
                <a16:creationId xmlns:a16="http://schemas.microsoft.com/office/drawing/2014/main" id="{4B58DFAB-BFA4-4B6E-B483-DA0ACE93C9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8C41A5-E5DA-4958-B112-181094819EBF}"/>
              </a:ext>
            </a:extLst>
          </p:cNvPr>
          <p:cNvSpPr>
            <a:spLocks noGrp="1"/>
          </p:cNvSpPr>
          <p:nvPr>
            <p:ph type="sldNum" sz="quarter" idx="12"/>
          </p:nvPr>
        </p:nvSpPr>
        <p:spPr/>
        <p:txBody>
          <a:bodyPr/>
          <a:lstStyle/>
          <a:p>
            <a:fld id="{34D98F8E-721D-4100-A86C-6512C8F9E31F}" type="slidenum">
              <a:rPr lang="en-US" smtClean="0"/>
              <a:t>‹#›</a:t>
            </a:fld>
            <a:endParaRPr lang="en-US"/>
          </a:p>
        </p:txBody>
      </p:sp>
    </p:spTree>
    <p:extLst>
      <p:ext uri="{BB962C8B-B14F-4D97-AF65-F5344CB8AC3E}">
        <p14:creationId xmlns:p14="http://schemas.microsoft.com/office/powerpoint/2010/main" val="185290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7C2C2-8DAC-47F7-847C-1E4F37644A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35AE48-71F6-448E-96D2-5E5A71CD0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68182-A3F3-4308-98E9-D9214CE59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C3690-94E6-4545-9664-981E5095D505}" type="datetimeFigureOut">
              <a:rPr lang="en-US" smtClean="0"/>
              <a:t>8/6/2025</a:t>
            </a:fld>
            <a:endParaRPr lang="en-US"/>
          </a:p>
        </p:txBody>
      </p:sp>
      <p:sp>
        <p:nvSpPr>
          <p:cNvPr id="5" name="Footer Placeholder 4">
            <a:extLst>
              <a:ext uri="{FF2B5EF4-FFF2-40B4-BE49-F238E27FC236}">
                <a16:creationId xmlns:a16="http://schemas.microsoft.com/office/drawing/2014/main" id="{D8EB1D4B-2DBA-41E1-9043-529BF315C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6CAB5E-03B6-4626-A4CE-6CF61A9FC0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98F8E-721D-4100-A86C-6512C8F9E31F}" type="slidenum">
              <a:rPr lang="en-US" smtClean="0"/>
              <a:t>‹#›</a:t>
            </a:fld>
            <a:endParaRPr lang="en-US"/>
          </a:p>
        </p:txBody>
      </p:sp>
    </p:spTree>
    <p:extLst>
      <p:ext uri="{BB962C8B-B14F-4D97-AF65-F5344CB8AC3E}">
        <p14:creationId xmlns:p14="http://schemas.microsoft.com/office/powerpoint/2010/main" val="1465252646"/>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kingwaves.church/"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mailto:office@stpoc.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mailto:beth.mallozzi@gmail.co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mailto:amy@stpoc.or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https://staticapp.icpsc.com/icp/resources/mogile/380949/1f8c3fee28e8a7bfe9cf7b6f2383169e.jpe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v.strang@icloud.co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https://staticapp.icpsc.com/icp/resources/mogile/380949/bd18e6fcd259643da363381792686ae5.jpe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mailto:Janeht927@yahoo.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https://staticapp.icpsc.com/icp/resources/mogile/380949/876ac7e26e20f26b3c91a1fa56c09c50.jpe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kathleen@stpoc.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https://staticapp.icpsc.com/icp/resources/mogile/380949/e0460b82f5e4e801c74d779255327f8d.jpe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https://staticapp.icpsc.com/icp/resources/mogile/380949/d5ac2d2b72a45eaf6f3497486c2b0fdc.jpe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erik@stpoc.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9E66AD-F2F2-4F56-83E2-53B32B11B9E4}"/>
              </a:ext>
            </a:extLst>
          </p:cNvPr>
          <p:cNvSpPr>
            <a:spLocks noGrp="1"/>
          </p:cNvSpPr>
          <p:nvPr>
            <p:ph type="subTitle" idx="4294967295"/>
          </p:nvPr>
        </p:nvSpPr>
        <p:spPr>
          <a:xfrm>
            <a:off x="0" y="0"/>
            <a:ext cx="12192000" cy="6858000"/>
          </a:xfrm>
        </p:spPr>
        <p:txBody>
          <a:bodyPr>
            <a:normAutofit/>
          </a:bodyPr>
          <a:lstStyle/>
          <a:p>
            <a:endParaRPr lang="en-US" sz="3600" b="1" dirty="0">
              <a:solidFill>
                <a:schemeClr val="accent5">
                  <a:lumMod val="50000"/>
                </a:schemeClr>
              </a:solidFill>
              <a:latin typeface="Arial" panose="020B0604020202020204" pitchFamily="34" charset="0"/>
              <a:cs typeface="Arial" panose="020B0604020202020204" pitchFamily="34" charset="0"/>
            </a:endParaRPr>
          </a:p>
          <a:p>
            <a:pPr marL="0" indent="0">
              <a:buNone/>
            </a:pPr>
            <a:endParaRPr lang="en-US" sz="3600" b="1" dirty="0">
              <a:solidFill>
                <a:schemeClr val="accent5">
                  <a:lumMod val="50000"/>
                </a:schemeClr>
              </a:solidFill>
              <a:latin typeface="Arial" panose="020B0604020202020204" pitchFamily="34" charset="0"/>
              <a:cs typeface="Arial" panose="020B0604020202020204" pitchFamily="34" charset="0"/>
            </a:endParaRPr>
          </a:p>
          <a:p>
            <a:endParaRPr lang="en-US" sz="3600" b="1" dirty="0">
              <a:solidFill>
                <a:schemeClr val="accent5">
                  <a:lumMod val="50000"/>
                </a:schemeClr>
              </a:solidFill>
              <a:latin typeface="Arial" panose="020B0604020202020204" pitchFamily="34" charset="0"/>
              <a:cs typeface="Arial" panose="020B0604020202020204" pitchFamily="34" charset="0"/>
            </a:endParaRPr>
          </a:p>
          <a:p>
            <a:endParaRPr lang="en-US" sz="3600" b="1" dirty="0">
              <a:solidFill>
                <a:schemeClr val="accent5">
                  <a:lumMod val="50000"/>
                </a:schemeClr>
              </a:solidFill>
              <a:latin typeface="Arial" panose="020B0604020202020204" pitchFamily="34" charset="0"/>
              <a:cs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04F507DA-337C-4E0C-BCDD-92E3954175B3}"/>
              </a:ext>
            </a:extLst>
          </p:cNvPr>
          <p:cNvSpPr txBox="1"/>
          <p:nvPr/>
        </p:nvSpPr>
        <p:spPr>
          <a:xfrm>
            <a:off x="-1" y="-119270"/>
            <a:ext cx="12192001" cy="6986528"/>
          </a:xfrm>
          <a:prstGeom prst="rect">
            <a:avLst/>
          </a:prstGeom>
          <a:solidFill>
            <a:schemeClr val="accent5">
              <a:lumMod val="40000"/>
              <a:lumOff val="60000"/>
            </a:schemeClr>
          </a:solidFill>
          <a:ln w="28575">
            <a:solidFill>
              <a:schemeClr val="tx1"/>
            </a:solidFill>
          </a:ln>
        </p:spPr>
        <p:txBody>
          <a:bodyPr wrap="square" rtlCol="0">
            <a:spAutoFit/>
          </a:bodyPr>
          <a:lstStyle/>
          <a:p>
            <a:pPr algn="ctr"/>
            <a:endParaRPr lang="en-US" sz="2400" b="1" dirty="0">
              <a:solidFill>
                <a:srgbClr val="0070C0"/>
              </a:solidFill>
              <a:latin typeface="Arial" panose="020B0604020202020204" pitchFamily="34" charset="0"/>
              <a:cs typeface="Arial" panose="020B0604020202020204" pitchFamily="34" charset="0"/>
            </a:endParaRPr>
          </a:p>
          <a:p>
            <a:pPr algn="ctr"/>
            <a:endParaRPr lang="en-US" sz="2400" b="1" dirty="0">
              <a:solidFill>
                <a:srgbClr val="0070C0"/>
              </a:solidFill>
              <a:latin typeface="Arial" panose="020B0604020202020204" pitchFamily="34" charset="0"/>
              <a:cs typeface="Arial" panose="020B0604020202020204" pitchFamily="34" charset="0"/>
            </a:endParaRPr>
          </a:p>
          <a:p>
            <a:pPr algn="ctr"/>
            <a:endParaRPr lang="en-US" sz="2400" b="1" dirty="0">
              <a:solidFill>
                <a:srgbClr val="0070C0"/>
              </a:solidFill>
              <a:latin typeface="Arial" panose="020B0604020202020204" pitchFamily="34" charset="0"/>
              <a:cs typeface="Arial" panose="020B0604020202020204" pitchFamily="34" charset="0"/>
            </a:endParaRPr>
          </a:p>
          <a:p>
            <a:pPr algn="ctr"/>
            <a:endParaRPr lang="en-US" sz="2400" b="1" dirty="0">
              <a:solidFill>
                <a:srgbClr val="0070C0"/>
              </a:solidFill>
              <a:latin typeface="Arial" panose="020B0604020202020204" pitchFamily="34" charset="0"/>
              <a:cs typeface="Arial" panose="020B0604020202020204" pitchFamily="34" charset="0"/>
            </a:endParaRPr>
          </a:p>
          <a:p>
            <a:pPr algn="ctr"/>
            <a:endParaRPr lang="en-US" sz="1200" b="1" dirty="0">
              <a:solidFill>
                <a:srgbClr val="0070C0"/>
              </a:solidFill>
              <a:latin typeface="Arial" panose="020B0604020202020204" pitchFamily="34" charset="0"/>
              <a:cs typeface="Arial" panose="020B0604020202020204" pitchFamily="34" charset="0"/>
            </a:endParaRPr>
          </a:p>
          <a:p>
            <a:pPr algn="ctr"/>
            <a:endParaRPr lang="en-US" sz="1400" b="1" dirty="0">
              <a:solidFill>
                <a:schemeClr val="accent1">
                  <a:lumMod val="75000"/>
                </a:schemeClr>
              </a:solidFill>
              <a:latin typeface="Arial" panose="020B0604020202020204" pitchFamily="34" charset="0"/>
              <a:cs typeface="Arial" panose="020B0604020202020204" pitchFamily="34" charset="0"/>
            </a:endParaRPr>
          </a:p>
          <a:p>
            <a:pPr algn="ctr"/>
            <a:r>
              <a:rPr lang="en-US" sz="3200" b="1" dirty="0">
                <a:solidFill>
                  <a:schemeClr val="accent1">
                    <a:lumMod val="75000"/>
                  </a:schemeClr>
                </a:solidFill>
                <a:latin typeface="Arial" panose="020B0604020202020204" pitchFamily="34" charset="0"/>
                <a:cs typeface="Arial" panose="020B0604020202020204" pitchFamily="34" charset="0"/>
              </a:rPr>
              <a:t>SUMMER WORSHIP SCHEDULE</a:t>
            </a:r>
            <a:endParaRPr lang="en-US" sz="1400" b="1" dirty="0">
              <a:solidFill>
                <a:schemeClr val="accent1">
                  <a:lumMod val="75000"/>
                </a:schemeClr>
              </a:solidFill>
              <a:latin typeface="Arial" panose="020B0604020202020204" pitchFamily="34" charset="0"/>
              <a:cs typeface="Arial" panose="020B0604020202020204" pitchFamily="34" charset="0"/>
            </a:endParaRPr>
          </a:p>
          <a:p>
            <a:pPr algn="ctr"/>
            <a:endParaRPr lang="en-US" sz="1000" b="1" dirty="0">
              <a:solidFill>
                <a:schemeClr val="accent1">
                  <a:lumMod val="75000"/>
                </a:schemeClr>
              </a:solidFill>
              <a:latin typeface="Arial" panose="020B0604020202020204" pitchFamily="34" charset="0"/>
              <a:cs typeface="Arial" panose="020B0604020202020204" pitchFamily="34" charset="0"/>
            </a:endParaRPr>
          </a:p>
          <a:p>
            <a:pPr algn="ctr"/>
            <a:r>
              <a:rPr lang="en-US" sz="3200" b="1" dirty="0">
                <a:solidFill>
                  <a:schemeClr val="accent1">
                    <a:lumMod val="75000"/>
                  </a:schemeClr>
                </a:solidFill>
                <a:latin typeface="Arial" panose="020B0604020202020204" pitchFamily="34" charset="0"/>
                <a:cs typeface="Arial" panose="020B0604020202020204" pitchFamily="34" charset="0"/>
              </a:rPr>
              <a:t>8am – </a:t>
            </a:r>
            <a:r>
              <a:rPr lang="en-US" sz="2800" b="1" dirty="0">
                <a:solidFill>
                  <a:schemeClr val="accent1">
                    <a:lumMod val="75000"/>
                  </a:schemeClr>
                </a:solidFill>
                <a:latin typeface="Arial" panose="020B0604020202020204" pitchFamily="34" charset="0"/>
                <a:cs typeface="Arial" panose="020B0604020202020204" pitchFamily="34" charset="0"/>
              </a:rPr>
              <a:t>Boardwalk Worship and Communion 11</a:t>
            </a:r>
            <a:r>
              <a:rPr lang="en-US" sz="2800" b="1" baseline="30000" dirty="0">
                <a:solidFill>
                  <a:schemeClr val="accent1">
                    <a:lumMod val="75000"/>
                  </a:schemeClr>
                </a:solidFill>
                <a:latin typeface="Arial" panose="020B0604020202020204" pitchFamily="34" charset="0"/>
                <a:cs typeface="Arial" panose="020B0604020202020204" pitchFamily="34" charset="0"/>
              </a:rPr>
              <a:t>TH</a:t>
            </a:r>
            <a:r>
              <a:rPr lang="en-US" sz="2800" b="1" dirty="0">
                <a:solidFill>
                  <a:schemeClr val="accent1">
                    <a:lumMod val="75000"/>
                  </a:schemeClr>
                </a:solidFill>
                <a:latin typeface="Arial" panose="020B0604020202020204" pitchFamily="34" charset="0"/>
                <a:cs typeface="Arial" panose="020B0604020202020204" pitchFamily="34" charset="0"/>
              </a:rPr>
              <a:t> street Pavilion </a:t>
            </a:r>
          </a:p>
          <a:p>
            <a:pPr algn="ctr"/>
            <a:endParaRPr lang="en-US" sz="1000" b="1" dirty="0">
              <a:solidFill>
                <a:schemeClr val="accent1">
                  <a:lumMod val="75000"/>
                </a:schemeClr>
              </a:solidFill>
              <a:latin typeface="Arial" panose="020B0604020202020204" pitchFamily="34" charset="0"/>
              <a:cs typeface="Arial" panose="020B0604020202020204" pitchFamily="34" charset="0"/>
            </a:endParaRPr>
          </a:p>
          <a:p>
            <a:pPr algn="ctr"/>
            <a:r>
              <a:rPr lang="en-US" sz="3200" b="1" dirty="0">
                <a:solidFill>
                  <a:schemeClr val="accent1">
                    <a:lumMod val="75000"/>
                  </a:schemeClr>
                </a:solidFill>
                <a:latin typeface="Arial" panose="020B0604020202020204" pitchFamily="34" charset="0"/>
                <a:cs typeface="Arial" panose="020B0604020202020204" pitchFamily="34" charset="0"/>
              </a:rPr>
              <a:t>9am – </a:t>
            </a:r>
            <a:r>
              <a:rPr lang="en-US" sz="2800" b="1" dirty="0">
                <a:solidFill>
                  <a:schemeClr val="accent1">
                    <a:lumMod val="75000"/>
                  </a:schemeClr>
                </a:solidFill>
                <a:latin typeface="Arial" panose="020B0604020202020204" pitchFamily="34" charset="0"/>
                <a:cs typeface="Arial" panose="020B0604020202020204" pitchFamily="34" charset="0"/>
              </a:rPr>
              <a:t>Contemporary Service in the Stainton Room</a:t>
            </a:r>
          </a:p>
          <a:p>
            <a:pPr algn="ctr"/>
            <a:endParaRPr lang="en-US" sz="800" b="1" dirty="0">
              <a:solidFill>
                <a:schemeClr val="accent1">
                  <a:lumMod val="75000"/>
                </a:schemeClr>
              </a:solidFill>
              <a:latin typeface="Arial" panose="020B0604020202020204" pitchFamily="34" charset="0"/>
              <a:cs typeface="Arial" panose="020B0604020202020204" pitchFamily="34" charset="0"/>
            </a:endParaRPr>
          </a:p>
          <a:p>
            <a:pPr algn="ctr"/>
            <a:r>
              <a:rPr lang="en-US" sz="3200" b="1" dirty="0">
                <a:solidFill>
                  <a:schemeClr val="accent1">
                    <a:lumMod val="75000"/>
                  </a:schemeClr>
                </a:solidFill>
                <a:latin typeface="Arial" panose="020B0604020202020204" pitchFamily="34" charset="0"/>
                <a:cs typeface="Arial" panose="020B0604020202020204" pitchFamily="34" charset="0"/>
              </a:rPr>
              <a:t>10:30 – </a:t>
            </a:r>
            <a:r>
              <a:rPr lang="en-US" sz="2800" b="1" dirty="0">
                <a:solidFill>
                  <a:schemeClr val="accent1">
                    <a:lumMod val="75000"/>
                  </a:schemeClr>
                </a:solidFill>
                <a:latin typeface="Arial" panose="020B0604020202020204" pitchFamily="34" charset="0"/>
                <a:cs typeface="Arial" panose="020B0604020202020204" pitchFamily="34" charset="0"/>
              </a:rPr>
              <a:t>Traditional Worship in the Sanctuary</a:t>
            </a:r>
          </a:p>
          <a:p>
            <a:pPr algn="ctr"/>
            <a:endParaRPr lang="en-US" sz="1200" b="1" dirty="0">
              <a:solidFill>
                <a:schemeClr val="accent1">
                  <a:lumMod val="75000"/>
                </a:schemeClr>
              </a:solidFill>
              <a:latin typeface="Arial" panose="020B0604020202020204" pitchFamily="34" charset="0"/>
              <a:cs typeface="Arial" panose="020B0604020202020204" pitchFamily="34" charset="0"/>
            </a:endParaRPr>
          </a:p>
          <a:p>
            <a:pPr algn="ctr"/>
            <a:r>
              <a:rPr lang="en-US" b="1" dirty="0">
                <a:solidFill>
                  <a:schemeClr val="accent1">
                    <a:lumMod val="75000"/>
                  </a:schemeClr>
                </a:solidFill>
                <a:latin typeface="Arial" panose="020B0604020202020204" pitchFamily="34" charset="0"/>
                <a:cs typeface="Arial" panose="020B0604020202020204" pitchFamily="34" charset="0"/>
              </a:rPr>
              <a:t>You can learn more about our worship, ministries, and other events on our website: </a:t>
            </a:r>
            <a:r>
              <a:rPr lang="en-US" sz="1600" b="1"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WWW.MAKINGWAVES.CHURCH</a:t>
            </a:r>
            <a:endParaRPr lang="en-US" sz="1600" b="1" dirty="0">
              <a:solidFill>
                <a:schemeClr val="accent1">
                  <a:lumMod val="75000"/>
                </a:schemeClr>
              </a:solidFill>
              <a:latin typeface="Arial" panose="020B0604020202020204" pitchFamily="34" charset="0"/>
              <a:cs typeface="Arial" panose="020B0604020202020204" pitchFamily="34" charset="0"/>
            </a:endParaRPr>
          </a:p>
          <a:p>
            <a:pPr algn="ctr"/>
            <a:endParaRPr lang="en-US" b="1" dirty="0">
              <a:solidFill>
                <a:schemeClr val="accent1">
                  <a:lumMod val="75000"/>
                </a:schemeClr>
              </a:solidFill>
              <a:latin typeface="Arial" panose="020B0604020202020204" pitchFamily="34" charset="0"/>
              <a:cs typeface="Arial" panose="020B0604020202020204" pitchFamily="34" charset="0"/>
            </a:endParaRPr>
          </a:p>
          <a:p>
            <a:pPr algn="ctr"/>
            <a:r>
              <a:rPr lang="en-US" b="1" dirty="0">
                <a:solidFill>
                  <a:schemeClr val="accent1">
                    <a:lumMod val="75000"/>
                  </a:schemeClr>
                </a:solidFill>
                <a:latin typeface="Arial" panose="020B0604020202020204" pitchFamily="34" charset="0"/>
                <a:cs typeface="Arial" panose="020B0604020202020204" pitchFamily="34" charset="0"/>
              </a:rPr>
              <a:t>Stop in or contact he church office at:  609-399-2988 or </a:t>
            </a:r>
            <a:r>
              <a:rPr lang="en-US" b="1" u="sng" dirty="0">
                <a:solidFill>
                  <a:schemeClr val="accent1">
                    <a:lumMod val="75000"/>
                  </a:schemeClr>
                </a:solidFill>
                <a:latin typeface="Arial" panose="020B0604020202020204" pitchFamily="34" charset="0"/>
                <a:cs typeface="Arial" panose="020B0604020202020204" pitchFamily="34" charset="0"/>
              </a:rPr>
              <a:t>church</a:t>
            </a:r>
            <a:r>
              <a:rPr lang="en-US" b="1" u="sng" dirty="0">
                <a:solidFill>
                  <a:schemeClr val="accent1">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office@stpoc.org</a:t>
            </a:r>
            <a:endParaRPr lang="en-US" b="1" u="sng" dirty="0">
              <a:solidFill>
                <a:schemeClr val="accent1">
                  <a:lumMod val="75000"/>
                </a:schemeClr>
              </a:solidFill>
              <a:latin typeface="Arial" panose="020B0604020202020204" pitchFamily="34" charset="0"/>
              <a:cs typeface="Arial" panose="020B0604020202020204" pitchFamily="34" charset="0"/>
            </a:endParaRPr>
          </a:p>
          <a:p>
            <a:pPr algn="ctr"/>
            <a:endParaRPr lang="en-US" b="1" dirty="0">
              <a:solidFill>
                <a:schemeClr val="accent1">
                  <a:lumMod val="75000"/>
                </a:schemeClr>
              </a:solidFill>
              <a:latin typeface="Arial" panose="020B0604020202020204" pitchFamily="34" charset="0"/>
              <a:cs typeface="Arial" panose="020B0604020202020204" pitchFamily="34" charset="0"/>
            </a:endParaRPr>
          </a:p>
          <a:p>
            <a:pPr algn="ctr"/>
            <a:r>
              <a:rPr lang="en-US" b="1" dirty="0">
                <a:solidFill>
                  <a:schemeClr val="accent1">
                    <a:lumMod val="75000"/>
                  </a:schemeClr>
                </a:solidFill>
                <a:latin typeface="Arial" panose="020B0604020202020204" pitchFamily="34" charset="0"/>
                <a:cs typeface="Arial" panose="020B0604020202020204" pitchFamily="34" charset="0"/>
              </a:rPr>
              <a:t>We invite you to stay connected, grow your faith, and join us in “Making Waves” of difference by sharing Jesus with Ocean City and the world.</a:t>
            </a:r>
          </a:p>
          <a:p>
            <a:pPr algn="ctr"/>
            <a:endParaRPr lang="en-US" sz="800" b="1" dirty="0">
              <a:solidFill>
                <a:schemeClr val="accent1">
                  <a:lumMod val="75000"/>
                </a:schemeClr>
              </a:solidFill>
              <a:latin typeface="Arial" panose="020B0604020202020204" pitchFamily="34" charset="0"/>
              <a:cs typeface="Arial" panose="020B0604020202020204" pitchFamily="34" charset="0"/>
            </a:endParaRPr>
          </a:p>
          <a:p>
            <a:pPr algn="ctr"/>
            <a:r>
              <a:rPr lang="en-US" b="1" i="1">
                <a:solidFill>
                  <a:schemeClr val="accent1">
                    <a:lumMod val="75000"/>
                  </a:schemeClr>
                </a:solidFill>
                <a:latin typeface="Arial" panose="020B0604020202020204" pitchFamily="34" charset="0"/>
                <a:cs typeface="Arial" panose="020B0604020202020204" pitchFamily="34" charset="0"/>
              </a:rPr>
              <a:t>08/17/2025</a:t>
            </a:r>
            <a:endParaRPr lang="en-US" b="1" i="1" dirty="0">
              <a:solidFill>
                <a:srgbClr val="0070C0"/>
              </a:solidFill>
              <a:latin typeface="Arial" panose="020B0604020202020204" pitchFamily="34" charset="0"/>
              <a:cs typeface="Arial" panose="020B0604020202020204" pitchFamily="34" charset="0"/>
            </a:endParaRPr>
          </a:p>
          <a:p>
            <a:pPr algn="ctr"/>
            <a:endParaRPr lang="en-US" sz="800" dirty="0">
              <a:solidFill>
                <a:schemeClr val="accent1">
                  <a:lumMod val="75000"/>
                </a:schemeClr>
              </a:solidFill>
            </a:endParaRPr>
          </a:p>
        </p:txBody>
      </p:sp>
      <p:pic>
        <p:nvPicPr>
          <p:cNvPr id="5" name="Picture 4">
            <a:extLst>
              <a:ext uri="{FF2B5EF4-FFF2-40B4-BE49-F238E27FC236}">
                <a16:creationId xmlns:a16="http://schemas.microsoft.com/office/drawing/2014/main" id="{A5D0EB71-2F0C-4B33-9248-0FEA1DCE3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9791" y="139148"/>
            <a:ext cx="5347251" cy="13417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2817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52DD0-16E3-4788-B1D0-DCDBF3769875}"/>
              </a:ext>
            </a:extLst>
          </p:cNvPr>
          <p:cNvSpPr/>
          <p:nvPr/>
        </p:nvSpPr>
        <p:spPr>
          <a:xfrm>
            <a:off x="1" y="0"/>
            <a:ext cx="12192000" cy="6909584"/>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sz="2800" b="1" dirty="0"/>
              <a:t>                        </a:t>
            </a:r>
          </a:p>
          <a:p>
            <a:pPr algn="ctr"/>
            <a:endParaRPr lang="en-US" sz="2800" b="1" dirty="0"/>
          </a:p>
          <a:p>
            <a:pPr algn="ctr"/>
            <a:r>
              <a:rPr lang="en-US" sz="2800" b="1" dirty="0"/>
              <a:t>                    Have you ever wondered how the Bible actually work? </a:t>
            </a:r>
          </a:p>
          <a:p>
            <a:pPr algn="ctr"/>
            <a:r>
              <a:rPr lang="en-US" sz="2800" b="1" dirty="0"/>
              <a:t>                      Author and Biblical Scholar, Peter Enns, </a:t>
            </a:r>
          </a:p>
          <a:p>
            <a:pPr algn="ctr"/>
            <a:r>
              <a:rPr lang="en-US" sz="2800" b="1" dirty="0"/>
              <a:t>              has just the book for you! </a:t>
            </a:r>
            <a:endParaRPr lang="en-US" sz="2800" dirty="0"/>
          </a:p>
          <a:p>
            <a:pPr algn="ctr"/>
            <a:endParaRPr lang="en-US" b="1" i="1" dirty="0"/>
          </a:p>
          <a:p>
            <a:pPr lvl="2" algn="ctr"/>
            <a:r>
              <a:rPr lang="en-US" sz="3600" b="1" i="1" u="sng" dirty="0"/>
              <a:t>How the Bible Actually Works</a:t>
            </a:r>
          </a:p>
          <a:p>
            <a:pPr lvl="2" algn="ctr"/>
            <a:endParaRPr lang="en-US" sz="2800" b="1" i="1" dirty="0"/>
          </a:p>
          <a:p>
            <a:pPr lvl="2" algn="ctr"/>
            <a:r>
              <a:rPr lang="en-US" sz="2800" b="1" i="1" dirty="0"/>
              <a:t>Thursday’s at 10am in the Fox Room</a:t>
            </a:r>
          </a:p>
          <a:p>
            <a:pPr lvl="2" algn="ctr"/>
            <a:endParaRPr lang="en-US" sz="1100" b="1" i="1" dirty="0"/>
          </a:p>
          <a:p>
            <a:pPr lvl="2" algn="ctr"/>
            <a:r>
              <a:rPr lang="en-US" sz="2400" b="1" i="1" u="sng" dirty="0"/>
              <a:t>Meeting Dates are: 6/26, 7/10, 7/24, 7/31, 8/14, 8/28</a:t>
            </a:r>
          </a:p>
          <a:p>
            <a:pPr lvl="2" algn="ctr"/>
            <a:endParaRPr lang="en-US" b="1" i="1" dirty="0"/>
          </a:p>
          <a:p>
            <a:pPr algn="ctr"/>
            <a:r>
              <a:rPr lang="en-US" sz="2000" b="1" i="1" dirty="0"/>
              <a:t>In Which I Explain How an Ancient, Ambiguous, and Diverse Book Leads Us to Wisdom Rather Than Answers—and Why That’s Good News! </a:t>
            </a:r>
          </a:p>
          <a:p>
            <a:pPr algn="ctr"/>
            <a:r>
              <a:rPr lang="en-US" sz="2000" dirty="0"/>
              <a:t>What a mouthful for a book title! But it describes exactly what this study will help us to discover. </a:t>
            </a:r>
          </a:p>
          <a:p>
            <a:pPr algn="ctr"/>
            <a:r>
              <a:rPr lang="en-US" sz="2000" dirty="0"/>
              <a:t>Come and join us in the Mary Marr Room for a lively, faith-deepening discussion. </a:t>
            </a:r>
          </a:p>
          <a:p>
            <a:pPr algn="ctr"/>
            <a:r>
              <a:rPr lang="en-US" sz="2000" dirty="0"/>
              <a:t>Books are available in the church office or speak to/call/email Pastor Kathleen to get a copy. </a:t>
            </a:r>
          </a:p>
          <a:p>
            <a:pPr algn="ctr"/>
            <a:endParaRPr lang="en-US" sz="2000" dirty="0"/>
          </a:p>
          <a:p>
            <a:pPr algn="ctr"/>
            <a:endParaRPr lang="en-US" sz="2000" dirty="0"/>
          </a:p>
        </p:txBody>
      </p:sp>
      <p:pic>
        <p:nvPicPr>
          <p:cNvPr id="1025" name="Picture 1" descr="https://staticapp.icpsc.com/icp/resources/mogile/380949/25e84a6e44175a6dad444361bfaa9a8f.jpeg">
            <a:extLst>
              <a:ext uri="{FF2B5EF4-FFF2-40B4-BE49-F238E27FC236}">
                <a16:creationId xmlns:a16="http://schemas.microsoft.com/office/drawing/2014/main" id="{626E7DD4-743F-4F21-93C0-25C838018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30" y="430543"/>
            <a:ext cx="2292627" cy="323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5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E8FBE7-0E9C-4A9B-AD3C-811CB0ACABD1}"/>
              </a:ext>
            </a:extLst>
          </p:cNvPr>
          <p:cNvSpPr/>
          <p:nvPr/>
        </p:nvSpPr>
        <p:spPr>
          <a:xfrm>
            <a:off x="0" y="0"/>
            <a:ext cx="12192000" cy="6740307"/>
          </a:xfrm>
          <a:prstGeom prst="rect">
            <a:avLst/>
          </a:prstGeom>
          <a:solidFill>
            <a:schemeClr val="accent6">
              <a:lumMod val="40000"/>
              <a:lumOff val="60000"/>
            </a:schemeClr>
          </a:solidFill>
          <a:ln w="28575">
            <a:solidFill>
              <a:schemeClr val="tx1"/>
            </a:solidFill>
          </a:ln>
        </p:spPr>
        <p:txBody>
          <a:bodyPr wrap="square">
            <a:spAutoFit/>
          </a:bodyPr>
          <a:lstStyle/>
          <a:p>
            <a:endParaRPr lang="en-US" dirty="0">
              <a:solidFill>
                <a:srgbClr val="000000"/>
              </a:solidFill>
              <a:latin typeface="Helvetica Neue"/>
            </a:endParaRPr>
          </a:p>
          <a:p>
            <a:endParaRPr lang="en-US" dirty="0">
              <a:solidFill>
                <a:srgbClr val="000000"/>
              </a:solidFill>
              <a:latin typeface="Helvetica Neue"/>
            </a:endParaRPr>
          </a:p>
          <a:p>
            <a:pPr algn="ctr"/>
            <a:r>
              <a:rPr lang="en-US" sz="3200" b="1" dirty="0">
                <a:solidFill>
                  <a:srgbClr val="000000"/>
                </a:solidFill>
                <a:latin typeface="Arial" panose="020B0604020202020204" pitchFamily="34" charset="0"/>
                <a:cs typeface="Arial" panose="020B0604020202020204" pitchFamily="34" charset="0"/>
              </a:rPr>
              <a:t>What is your Spiritual Biography?</a:t>
            </a:r>
          </a:p>
          <a:p>
            <a:pPr algn="ctr"/>
            <a:endParaRPr lang="en-US" dirty="0">
              <a:solidFill>
                <a:srgbClr val="000000"/>
              </a:solidFill>
              <a:latin typeface="Arial" panose="020B0604020202020204" pitchFamily="34" charset="0"/>
              <a:cs typeface="Arial" panose="020B0604020202020204" pitchFamily="34" charset="0"/>
            </a:endParaRPr>
          </a:p>
          <a:p>
            <a:pPr algn="ctr"/>
            <a:r>
              <a:rPr lang="en-US" sz="2000" b="1" dirty="0">
                <a:solidFill>
                  <a:srgbClr val="000000"/>
                </a:solidFill>
                <a:latin typeface="Arial" panose="020B0604020202020204" pitchFamily="34" charset="0"/>
                <a:cs typeface="Arial" panose="020B0604020202020204" pitchFamily="34" charset="0"/>
              </a:rPr>
              <a:t>The stories of our experience of God can inspire and comfort others.  Many of you have travelled over a lifetime with Christ as Savior, Healer, Friend.  What is your story?  </a:t>
            </a: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Beth </a:t>
            </a:r>
            <a:r>
              <a:rPr lang="en-US" dirty="0" err="1">
                <a:solidFill>
                  <a:srgbClr val="000000"/>
                </a:solidFill>
                <a:latin typeface="Arial" panose="020B0604020202020204" pitchFamily="34" charset="0"/>
                <a:cs typeface="Arial" panose="020B0604020202020204" pitchFamily="34" charset="0"/>
              </a:rPr>
              <a:t>Mallozzi</a:t>
            </a:r>
            <a:r>
              <a:rPr lang="en-US" dirty="0">
                <a:solidFill>
                  <a:srgbClr val="000000"/>
                </a:solidFill>
                <a:latin typeface="Arial" panose="020B0604020202020204" pitchFamily="34" charset="0"/>
                <a:cs typeface="Arial" panose="020B0604020202020204" pitchFamily="34" charset="0"/>
              </a:rPr>
              <a:t> is collecting stories by visiting with you.  Within the church, our spiritual stories are diverse as our unique fingerprints.  Outside the church, there are many people seeking the divinity of God in a diversity of ways as well. Others are simply wondering if God is there at all.  </a:t>
            </a:r>
          </a:p>
          <a:p>
            <a:r>
              <a:rPr lang="en-US" dirty="0">
                <a:solidFill>
                  <a:srgbClr val="000000"/>
                </a:solidFill>
                <a:latin typeface="Arial" panose="020B0604020202020204" pitchFamily="34" charset="0"/>
                <a:cs typeface="Arial" panose="020B0604020202020204" pitchFamily="34" charset="0"/>
              </a:rPr>
              <a:t>  </a:t>
            </a:r>
          </a:p>
          <a:p>
            <a:r>
              <a:rPr lang="en-US" dirty="0">
                <a:solidFill>
                  <a:srgbClr val="000000"/>
                </a:solidFill>
                <a:latin typeface="Arial" panose="020B0604020202020204" pitchFamily="34" charset="0"/>
                <a:cs typeface="Arial" panose="020B0604020202020204" pitchFamily="34" charset="0"/>
              </a:rPr>
              <a:t>The trials of our faith journey may point to potential growth for us in new ways unforeseen.  These stories include fear, disappointment, anger and betrayal. Paul Tillich, a great theologian from the early 20th century wrote, “</a:t>
            </a:r>
            <a:r>
              <a:rPr lang="en-US" i="1" dirty="0">
                <a:solidFill>
                  <a:srgbClr val="000000"/>
                </a:solidFill>
                <a:latin typeface="Arial" panose="020B0604020202020204" pitchFamily="34" charset="0"/>
                <a:cs typeface="Arial" panose="020B0604020202020204" pitchFamily="34" charset="0"/>
              </a:rPr>
              <a:t>If you’ve never run away from your God, I wonder who your God is.</a:t>
            </a:r>
            <a:r>
              <a:rPr lang="en-US" dirty="0">
                <a:solidFill>
                  <a:srgbClr val="000000"/>
                </a:solidFill>
                <a:latin typeface="Arial" panose="020B0604020202020204" pitchFamily="34" charset="0"/>
                <a:cs typeface="Arial" panose="020B0604020202020204" pitchFamily="34" charset="0"/>
              </a:rPr>
              <a:t>” What are your unresolved spiritual yearnings? Where is God showing up for you?</a:t>
            </a: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If you are willing to share your story, Beth will love to hear it.  If you’d like to keep your story confidential to her, she will protect that confidentiality.  These stories will be compiled over time, and </a:t>
            </a:r>
            <a:r>
              <a:rPr lang="en-US" i="1" dirty="0">
                <a:solidFill>
                  <a:srgbClr val="000000"/>
                </a:solidFill>
                <a:latin typeface="Arial" panose="020B0604020202020204" pitchFamily="34" charset="0"/>
                <a:cs typeface="Arial" panose="020B0604020202020204" pitchFamily="34" charset="0"/>
              </a:rPr>
              <a:t>with your permission</a:t>
            </a:r>
            <a:r>
              <a:rPr lang="en-US" dirty="0">
                <a:solidFill>
                  <a:srgbClr val="000000"/>
                </a:solidFill>
                <a:latin typeface="Arial" panose="020B0604020202020204" pitchFamily="34" charset="0"/>
                <a:cs typeface="Arial" panose="020B0604020202020204" pitchFamily="34" charset="0"/>
              </a:rPr>
              <a:t>, shared at some point, in some way to be determined. </a:t>
            </a:r>
          </a:p>
          <a:p>
            <a:endParaRPr lang="en-US" dirty="0">
              <a:solidFill>
                <a:srgbClr val="000000"/>
              </a:solidFill>
              <a:latin typeface="Arial" panose="020B0604020202020204" pitchFamily="34" charset="0"/>
              <a:cs typeface="Arial" panose="020B0604020202020204" pitchFamily="34" charset="0"/>
            </a:endParaRPr>
          </a:p>
          <a:p>
            <a:pPr algn="ctr"/>
            <a:r>
              <a:rPr lang="en-US" dirty="0">
                <a:solidFill>
                  <a:srgbClr val="000000"/>
                </a:solidFill>
                <a:latin typeface="Arial" panose="020B0604020202020204" pitchFamily="34" charset="0"/>
                <a:cs typeface="Arial" panose="020B0604020202020204" pitchFamily="34" charset="0"/>
              </a:rPr>
              <a:t>Please contact Rev. Beth </a:t>
            </a:r>
            <a:r>
              <a:rPr lang="en-US" dirty="0" err="1">
                <a:solidFill>
                  <a:srgbClr val="000000"/>
                </a:solidFill>
                <a:latin typeface="Arial" panose="020B0604020202020204" pitchFamily="34" charset="0"/>
                <a:cs typeface="Arial" panose="020B0604020202020204" pitchFamily="34" charset="0"/>
              </a:rPr>
              <a:t>Mallozzi</a:t>
            </a:r>
            <a:r>
              <a:rPr lang="en-US" dirty="0">
                <a:solidFill>
                  <a:srgbClr val="000000"/>
                </a:solidFill>
                <a:latin typeface="Arial" panose="020B0604020202020204" pitchFamily="34" charset="0"/>
                <a:cs typeface="Arial" panose="020B0604020202020204" pitchFamily="34" charset="0"/>
              </a:rPr>
              <a:t> by phone, text or email if interested in sharing your story.</a:t>
            </a:r>
          </a:p>
          <a:p>
            <a:pPr algn="ctr"/>
            <a:r>
              <a:rPr lang="en-US" dirty="0">
                <a:solidFill>
                  <a:srgbClr val="000000"/>
                </a:solidFill>
                <a:latin typeface="Arial" panose="020B0604020202020204" pitchFamily="34" charset="0"/>
                <a:cs typeface="Arial" panose="020B0604020202020204" pitchFamily="34" charset="0"/>
              </a:rPr>
              <a:t>302-745-9904, </a:t>
            </a:r>
            <a:r>
              <a:rPr lang="en-US" dirty="0">
                <a:solidFill>
                  <a:srgbClr val="1155CC"/>
                </a:solidFill>
                <a:latin typeface="Arial" panose="020B0604020202020204" pitchFamily="34" charset="0"/>
                <a:cs typeface="Arial" panose="020B0604020202020204" pitchFamily="34" charset="0"/>
                <a:hlinkClick r:id="rId2"/>
              </a:rPr>
              <a:t>beth.mallozzi@gmail.com</a:t>
            </a:r>
            <a:endParaRPr lang="en-US" dirty="0">
              <a:solidFill>
                <a:srgbClr val="1155CC"/>
              </a:solidFill>
              <a:latin typeface="Arial" panose="020B0604020202020204" pitchFamily="34" charset="0"/>
              <a:cs typeface="Arial" panose="020B0604020202020204" pitchFamily="34" charset="0"/>
            </a:endParaRPr>
          </a:p>
          <a:p>
            <a:pPr algn="ct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7674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FE18F7-9338-4AA4-8F2C-F9993B6FFAC1}"/>
              </a:ext>
            </a:extLst>
          </p:cNvPr>
          <p:cNvSpPr txBox="1"/>
          <p:nvPr/>
        </p:nvSpPr>
        <p:spPr>
          <a:xfrm>
            <a:off x="-1" y="0"/>
            <a:ext cx="5172891" cy="6832640"/>
          </a:xfrm>
          <a:prstGeom prst="rect">
            <a:avLst/>
          </a:prstGeom>
          <a:solidFill>
            <a:srgbClr val="CCFFFF"/>
          </a:solidFill>
          <a:ln w="28575">
            <a:solidFill>
              <a:schemeClr val="tx1"/>
            </a:solidFill>
          </a:ln>
        </p:spPr>
        <p:txBody>
          <a:bodyPr wrap="square" rtlCol="0">
            <a:spAutoFit/>
          </a:bodyPr>
          <a:lstStyle/>
          <a:p>
            <a:r>
              <a:rPr lang="en-US" b="1" dirty="0"/>
              <a:t> </a:t>
            </a:r>
            <a:endParaRPr lang="en-US" dirty="0"/>
          </a:p>
          <a:p>
            <a:r>
              <a:rPr lang="en-US" sz="2400" b="1" dirty="0"/>
              <a:t>List Continued from Front Side: </a:t>
            </a:r>
            <a:endParaRPr lang="en-US" sz="2400" dirty="0"/>
          </a:p>
          <a:p>
            <a:r>
              <a:rPr lang="en-US" sz="2400" dirty="0"/>
              <a:t>Black Painters Tape (We need a lot of rolls)</a:t>
            </a:r>
          </a:p>
          <a:p>
            <a:r>
              <a:rPr lang="en-US" sz="2400" dirty="0"/>
              <a:t>Spray Water Bottles (new or used) for our craft station</a:t>
            </a:r>
          </a:p>
          <a:p>
            <a:r>
              <a:rPr lang="en-US" sz="2400" dirty="0"/>
              <a:t>White Poster Board</a:t>
            </a:r>
          </a:p>
          <a:p>
            <a:r>
              <a:rPr lang="en-US" sz="2400" b="1" dirty="0"/>
              <a:t> </a:t>
            </a:r>
            <a:endParaRPr lang="en-US" sz="2400" dirty="0"/>
          </a:p>
          <a:p>
            <a:r>
              <a:rPr lang="en-US" sz="2400" b="1" dirty="0"/>
              <a:t>Food Items:</a:t>
            </a:r>
            <a:endParaRPr lang="en-US" sz="2400" dirty="0"/>
          </a:p>
          <a:p>
            <a:r>
              <a:rPr lang="en-US" sz="2400" dirty="0"/>
              <a:t>We will have around 130 children attending our VBS. We will need enough of the following food items to provide snacks for each of them.</a:t>
            </a:r>
          </a:p>
          <a:p>
            <a:r>
              <a:rPr lang="en-US" sz="2400" dirty="0"/>
              <a:t> </a:t>
            </a:r>
          </a:p>
          <a:p>
            <a:r>
              <a:rPr lang="en-US" sz="2400" dirty="0"/>
              <a:t>*Oreo Cookies: big family size packages  </a:t>
            </a:r>
          </a:p>
          <a:p>
            <a:r>
              <a:rPr lang="en-US" sz="2400" dirty="0"/>
              <a:t>*Bags of Pretzel Sticks </a:t>
            </a:r>
          </a:p>
          <a:p>
            <a:r>
              <a:rPr lang="en-US" sz="2400" dirty="0"/>
              <a:t>*Individual Snack Size Plain Lays Potato Chips </a:t>
            </a:r>
          </a:p>
          <a:p>
            <a:endParaRPr lang="en-US" sz="1200" dirty="0"/>
          </a:p>
        </p:txBody>
      </p:sp>
      <p:sp>
        <p:nvSpPr>
          <p:cNvPr id="2" name="Rectangle 1">
            <a:extLst>
              <a:ext uri="{FF2B5EF4-FFF2-40B4-BE49-F238E27FC236}">
                <a16:creationId xmlns:a16="http://schemas.microsoft.com/office/drawing/2014/main" id="{8DD2EE10-21AC-4C9E-9B21-4AF49A445D40}"/>
              </a:ext>
            </a:extLst>
          </p:cNvPr>
          <p:cNvSpPr/>
          <p:nvPr/>
        </p:nvSpPr>
        <p:spPr>
          <a:xfrm>
            <a:off x="6335486" y="-1"/>
            <a:ext cx="5856514" cy="6796732"/>
          </a:xfrm>
          <a:prstGeom prst="rect">
            <a:avLst/>
          </a:prstGeom>
          <a:solidFill>
            <a:srgbClr val="CCFFFF"/>
          </a:solidFill>
          <a:ln w="28575">
            <a:solidFill>
              <a:schemeClr val="tx1"/>
            </a:solidFill>
            <a:prstDash val="solid"/>
          </a:ln>
        </p:spPr>
        <p:txBody>
          <a:bodyPr wrap="square">
            <a:spAutoFit/>
          </a:bodyPr>
          <a:lstStyle/>
          <a:p>
            <a:pPr algn="ctr">
              <a:spcAft>
                <a:spcPts val="500"/>
              </a:spcAft>
            </a:pPr>
            <a:r>
              <a:rPr lang="en-US" sz="2800" b="1" kern="1400" dirty="0">
                <a:solidFill>
                  <a:srgbClr val="000000"/>
                </a:solidFill>
                <a:latin typeface="Calibri" panose="020F0502020204030204" pitchFamily="34" charset="0"/>
              </a:rPr>
              <a:t>Thank You Church Family! </a:t>
            </a:r>
            <a:endParaRPr lang="en-US" sz="2800" b="1" kern="1400" dirty="0">
              <a:solidFill>
                <a:srgbClr val="000000"/>
              </a:solidFill>
              <a:latin typeface="Garamond" panose="02020404030301010803" pitchFamily="18" charset="0"/>
            </a:endParaRPr>
          </a:p>
          <a:p>
            <a:pPr algn="ctr">
              <a:spcAft>
                <a:spcPts val="500"/>
              </a:spcAft>
            </a:pPr>
            <a:r>
              <a:rPr lang="en-US" sz="2000" b="1" kern="1400" dirty="0">
                <a:solidFill>
                  <a:srgbClr val="000000"/>
                </a:solidFill>
                <a:latin typeface="Calibri" panose="020F0502020204030204" pitchFamily="34" charset="0"/>
              </a:rPr>
              <a:t>Donation List</a:t>
            </a:r>
            <a:endParaRPr lang="en-US" sz="2000" kern="1400" dirty="0">
              <a:solidFill>
                <a:srgbClr val="000000"/>
              </a:solidFill>
              <a:latin typeface="Garamond" panose="02020404030301010803" pitchFamily="18" charset="0"/>
            </a:endParaRPr>
          </a:p>
          <a:p>
            <a:pPr algn="ctr">
              <a:spcAft>
                <a:spcPts val="500"/>
              </a:spcAft>
            </a:pPr>
            <a:r>
              <a:rPr lang="en-US" sz="2000" b="1" kern="1400" dirty="0">
                <a:solidFill>
                  <a:srgbClr val="000000"/>
                </a:solidFill>
                <a:latin typeface="Calibri" panose="020F0502020204030204" pitchFamily="34" charset="0"/>
              </a:rPr>
              <a:t>We created an Amazon Wish List for specific items. Email Amy (amy@stpoc.org) to have the link shared with you.</a:t>
            </a:r>
            <a:endParaRPr lang="en-US" sz="2000" kern="1400" dirty="0">
              <a:solidFill>
                <a:srgbClr val="000000"/>
              </a:solidFill>
              <a:latin typeface="Garamond" panose="02020404030301010803" pitchFamily="18" charset="0"/>
            </a:endParaRPr>
          </a:p>
          <a:p>
            <a:pPr>
              <a:spcAft>
                <a:spcPts val="500"/>
              </a:spcAft>
            </a:pPr>
            <a:r>
              <a:rPr lang="en-US" sz="1600" b="1" kern="1400" dirty="0">
                <a:solidFill>
                  <a:srgbClr val="000000"/>
                </a:solidFill>
                <a:latin typeface="Calibri" panose="020F0502020204030204" pitchFamily="34" charset="0"/>
              </a:rPr>
              <a:t> </a:t>
            </a:r>
            <a:r>
              <a:rPr lang="en-US" sz="2200" kern="1400" dirty="0">
                <a:solidFill>
                  <a:srgbClr val="000000"/>
                </a:solidFill>
                <a:latin typeface="Calibri" panose="020F0502020204030204" pitchFamily="34" charset="0"/>
              </a:rPr>
              <a:t>We are preparing for around 130 children. We will need many units of each items listed below.</a:t>
            </a:r>
            <a:endParaRPr lang="en-US" sz="2200" kern="1400" dirty="0">
              <a:solidFill>
                <a:srgbClr val="000000"/>
              </a:solidFill>
              <a:latin typeface="Garamond" panose="02020404030301010803" pitchFamily="18" charset="0"/>
            </a:endParaRPr>
          </a:p>
          <a:p>
            <a:pPr>
              <a:spcAft>
                <a:spcPts val="500"/>
              </a:spcAft>
            </a:pPr>
            <a:r>
              <a:rPr lang="en-US" sz="2200" kern="1400" dirty="0">
                <a:solidFill>
                  <a:srgbClr val="000000"/>
                </a:solidFill>
                <a:latin typeface="Calibri" panose="020F0502020204030204" pitchFamily="34" charset="0"/>
              </a:rPr>
              <a:t>*Amazon Gift Cards</a:t>
            </a:r>
            <a:endParaRPr lang="en-US" sz="2200" kern="1400" dirty="0">
              <a:solidFill>
                <a:srgbClr val="000000"/>
              </a:solidFill>
              <a:latin typeface="Garamond" panose="02020404030301010803" pitchFamily="18" charset="0"/>
            </a:endParaRPr>
          </a:p>
          <a:p>
            <a:pPr>
              <a:spcAft>
                <a:spcPts val="500"/>
              </a:spcAft>
            </a:pPr>
            <a:r>
              <a:rPr lang="en-US" sz="2200" kern="1400" dirty="0">
                <a:solidFill>
                  <a:srgbClr val="000000"/>
                </a:solidFill>
                <a:latin typeface="Calibri" panose="020F0502020204030204" pitchFamily="34" charset="0"/>
              </a:rPr>
              <a:t>*Old Maps (any you have around the house and      do not want anymore) </a:t>
            </a:r>
            <a:endParaRPr lang="en-US" sz="2200" kern="1400" dirty="0">
              <a:solidFill>
                <a:srgbClr val="000000"/>
              </a:solidFill>
              <a:latin typeface="Garamond" panose="02020404030301010803" pitchFamily="18" charset="0"/>
            </a:endParaRPr>
          </a:p>
          <a:p>
            <a:pPr>
              <a:spcAft>
                <a:spcPts val="500"/>
              </a:spcAft>
            </a:pPr>
            <a:r>
              <a:rPr lang="en-US" sz="2200" kern="1400" dirty="0">
                <a:solidFill>
                  <a:srgbClr val="000000"/>
                </a:solidFill>
                <a:latin typeface="Calibri" panose="020F0502020204030204" pitchFamily="34" charset="0"/>
              </a:rPr>
              <a:t>*Round Plastic Table Cloths: red, green, bright yellow</a:t>
            </a:r>
            <a:endParaRPr lang="en-US" sz="2200" kern="1400" dirty="0">
              <a:solidFill>
                <a:srgbClr val="000000"/>
              </a:solidFill>
              <a:latin typeface="Garamond" panose="02020404030301010803" pitchFamily="18" charset="0"/>
            </a:endParaRPr>
          </a:p>
          <a:p>
            <a:pPr>
              <a:spcAft>
                <a:spcPts val="500"/>
              </a:spcAft>
            </a:pPr>
            <a:r>
              <a:rPr lang="en-US" sz="2200" kern="1400" dirty="0">
                <a:solidFill>
                  <a:srgbClr val="000000"/>
                </a:solidFill>
                <a:latin typeface="Calibri" panose="020F0502020204030204" pitchFamily="34" charset="0"/>
              </a:rPr>
              <a:t>*Rectangle Table Cloths: all colors (big needs: deep blue, red, bright yellow)</a:t>
            </a:r>
            <a:endParaRPr lang="en-US" sz="2200" kern="1400" dirty="0">
              <a:solidFill>
                <a:srgbClr val="000000"/>
              </a:solidFill>
              <a:latin typeface="Garamond" panose="02020404030301010803" pitchFamily="18" charset="0"/>
            </a:endParaRPr>
          </a:p>
          <a:p>
            <a:pPr>
              <a:spcAft>
                <a:spcPts val="500"/>
              </a:spcAft>
            </a:pPr>
            <a:r>
              <a:rPr lang="en-US" sz="2200" kern="1400" dirty="0">
                <a:solidFill>
                  <a:srgbClr val="000000"/>
                </a:solidFill>
                <a:latin typeface="Calibri" panose="020F0502020204030204" pitchFamily="34" charset="0"/>
              </a:rPr>
              <a:t>*Streamers (Crepe Paper): red, green, bright yellow</a:t>
            </a:r>
            <a:endParaRPr lang="en-US" sz="2200" kern="1400" dirty="0">
              <a:solidFill>
                <a:srgbClr val="000000"/>
              </a:solidFill>
              <a:latin typeface="Garamond" panose="02020404030301010803" pitchFamily="18" charset="0"/>
            </a:endParaRPr>
          </a:p>
          <a:p>
            <a:pPr>
              <a:spcAft>
                <a:spcPts val="500"/>
              </a:spcAft>
            </a:pPr>
            <a:r>
              <a:rPr lang="en-US" sz="2200" kern="1400" dirty="0">
                <a:solidFill>
                  <a:srgbClr val="000000"/>
                </a:solidFill>
                <a:latin typeface="Calibri" panose="020F0502020204030204" pitchFamily="34" charset="0"/>
              </a:rPr>
              <a:t>*Foil Fringe Curtain (all colors)	</a:t>
            </a:r>
          </a:p>
          <a:p>
            <a:pPr>
              <a:spcAft>
                <a:spcPts val="500"/>
              </a:spcAft>
            </a:pPr>
            <a:r>
              <a:rPr lang="en-US" sz="2200" b="1" kern="1400" dirty="0">
                <a:solidFill>
                  <a:srgbClr val="000000"/>
                </a:solidFill>
                <a:latin typeface="Garamond" panose="02020404030301010803" pitchFamily="18" charset="0"/>
              </a:rPr>
              <a:t>	</a:t>
            </a:r>
          </a:p>
        </p:txBody>
      </p:sp>
      <p:pic>
        <p:nvPicPr>
          <p:cNvPr id="3" name="Picture 2">
            <a:extLst>
              <a:ext uri="{FF2B5EF4-FFF2-40B4-BE49-F238E27FC236}">
                <a16:creationId xmlns:a16="http://schemas.microsoft.com/office/drawing/2014/main" id="{2DF2BE23-262C-4033-A32F-8A074388D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870" y="1893145"/>
            <a:ext cx="1776548" cy="1346443"/>
          </a:xfrm>
          <a:prstGeom prst="rect">
            <a:avLst/>
          </a:prstGeom>
        </p:spPr>
      </p:pic>
    </p:spTree>
    <p:extLst>
      <p:ext uri="{BB962C8B-B14F-4D97-AF65-F5344CB8AC3E}">
        <p14:creationId xmlns:p14="http://schemas.microsoft.com/office/powerpoint/2010/main" val="364826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FF47FC-23EB-4AF9-B27A-1EE75829E5CE}"/>
              </a:ext>
            </a:extLst>
          </p:cNvPr>
          <p:cNvSpPr/>
          <p:nvPr/>
        </p:nvSpPr>
        <p:spPr>
          <a:xfrm>
            <a:off x="79512" y="0"/>
            <a:ext cx="12112487" cy="6740307"/>
          </a:xfrm>
          <a:prstGeom prst="rect">
            <a:avLst/>
          </a:prstGeom>
          <a:noFill/>
        </p:spPr>
        <p:txBody>
          <a:bodyPr wrap="square" lIns="91440" tIns="45720" rIns="91440" bIns="45720">
            <a:spAutoFit/>
          </a:bodyPr>
          <a:lstStyle/>
          <a:p>
            <a:pPr algn="ct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algn="ct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algn="ct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algn="ct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algn="ct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8" name="TextBox 7">
            <a:extLst>
              <a:ext uri="{FF2B5EF4-FFF2-40B4-BE49-F238E27FC236}">
                <a16:creationId xmlns:a16="http://schemas.microsoft.com/office/drawing/2014/main" id="{1C2DABF5-FB89-44DA-876A-49197F0705E8}"/>
              </a:ext>
            </a:extLst>
          </p:cNvPr>
          <p:cNvSpPr txBox="1"/>
          <p:nvPr/>
        </p:nvSpPr>
        <p:spPr>
          <a:xfrm>
            <a:off x="0" y="0"/>
            <a:ext cx="12191999" cy="6858000"/>
          </a:xfrm>
          <a:prstGeom prst="rect">
            <a:avLst/>
          </a:prstGeom>
          <a:solidFill>
            <a:srgbClr val="FFFF00"/>
          </a:solidFill>
          <a:ln w="28575">
            <a:solidFill>
              <a:schemeClr val="tx1"/>
            </a:solidFill>
          </a:ln>
        </p:spPr>
        <p:txBody>
          <a:bodyPr wrap="square" rtlCol="0">
            <a:spAutoFit/>
          </a:bodyPr>
          <a:lstStyle/>
          <a:p>
            <a:endParaRPr lang="en-US" dirty="0"/>
          </a:p>
        </p:txBody>
      </p:sp>
      <p:pic>
        <p:nvPicPr>
          <p:cNvPr id="3" name="Picture 2">
            <a:extLst>
              <a:ext uri="{FF2B5EF4-FFF2-40B4-BE49-F238E27FC236}">
                <a16:creationId xmlns:a16="http://schemas.microsoft.com/office/drawing/2014/main" id="{714304A0-2D18-4F65-BCF2-671E1442B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520" y="-9939"/>
            <a:ext cx="7354958" cy="6858000"/>
          </a:xfrm>
          <a:prstGeom prst="rect">
            <a:avLst/>
          </a:prstGeom>
        </p:spPr>
      </p:pic>
    </p:spTree>
    <p:extLst>
      <p:ext uri="{BB962C8B-B14F-4D97-AF65-F5344CB8AC3E}">
        <p14:creationId xmlns:p14="http://schemas.microsoft.com/office/powerpoint/2010/main" val="11027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E9BDF0-3C81-4202-9FF2-C40239168CD0}"/>
              </a:ext>
            </a:extLst>
          </p:cNvPr>
          <p:cNvSpPr txBox="1"/>
          <p:nvPr/>
        </p:nvSpPr>
        <p:spPr>
          <a:xfrm>
            <a:off x="0" y="0"/>
            <a:ext cx="12191999" cy="6858000"/>
          </a:xfrm>
          <a:prstGeom prst="rect">
            <a:avLst/>
          </a:prstGeom>
          <a:gradFill flip="none" rotWithShape="1">
            <a:gsLst>
              <a:gs pos="0">
                <a:schemeClr val="accent2">
                  <a:lumMod val="40000"/>
                  <a:lumOff val="60000"/>
                  <a:shade val="30000"/>
                  <a:satMod val="115000"/>
                </a:schemeClr>
              </a:gs>
              <a:gs pos="0">
                <a:srgbClr val="92D050"/>
              </a:gs>
              <a:gs pos="100000">
                <a:schemeClr val="accent2">
                  <a:lumMod val="40000"/>
                  <a:lumOff val="60000"/>
                  <a:shade val="100000"/>
                  <a:satMod val="115000"/>
                </a:schemeClr>
              </a:gs>
            </a:gsLst>
            <a:lin ang="5400000" scaled="1"/>
            <a:tileRect/>
          </a:gradFill>
          <a:ln w="28575">
            <a:solidFill>
              <a:schemeClr val="tx1"/>
            </a:solidFill>
          </a:ln>
        </p:spPr>
        <p:txBody>
          <a:bodyPr wrap="square" rtlCol="0">
            <a:spAutoFit/>
          </a:bodyPr>
          <a:lstStyle/>
          <a:p>
            <a:endParaRPr lang="en-US" dirty="0"/>
          </a:p>
        </p:txBody>
      </p:sp>
      <p:pic>
        <p:nvPicPr>
          <p:cNvPr id="4" name="Picture 3">
            <a:extLst>
              <a:ext uri="{FF2B5EF4-FFF2-40B4-BE49-F238E27FC236}">
                <a16:creationId xmlns:a16="http://schemas.microsoft.com/office/drawing/2014/main" id="{72D431DE-E311-4ADD-8727-F5C8EA1A9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983" y="0"/>
            <a:ext cx="6500192" cy="6858000"/>
          </a:xfrm>
          <a:prstGeom prst="rect">
            <a:avLst/>
          </a:prstGeom>
        </p:spPr>
      </p:pic>
    </p:spTree>
    <p:extLst>
      <p:ext uri="{BB962C8B-B14F-4D97-AF65-F5344CB8AC3E}">
        <p14:creationId xmlns:p14="http://schemas.microsoft.com/office/powerpoint/2010/main" val="2996852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E712-4F2A-4AC1-BA26-CA11357306ED}"/>
              </a:ext>
            </a:extLst>
          </p:cNvPr>
          <p:cNvSpPr>
            <a:spLocks noGrp="1"/>
          </p:cNvSpPr>
          <p:nvPr>
            <p:ph type="title"/>
          </p:nvPr>
        </p:nvSpPr>
        <p:spPr>
          <a:xfrm>
            <a:off x="1" y="0"/>
            <a:ext cx="11579086" cy="6858000"/>
          </a:xfrm>
        </p:spPr>
        <p:txBody>
          <a:bodyPr>
            <a:normAutofit/>
          </a:bodyPr>
          <a:lstStyle/>
          <a:p>
            <a:pPr algn="ctr"/>
            <a:r>
              <a:rPr lang="en-US" b="1" u="sng" spc="0" dirty="0">
                <a:latin typeface="Arial" panose="020B0604020202020204" pitchFamily="34" charset="0"/>
                <a:cs typeface="Arial" panose="020B0604020202020204" pitchFamily="34" charset="0"/>
              </a:rPr>
              <a:t>St. Peter’s Hospitality Committee</a:t>
            </a:r>
            <a:br>
              <a:rPr lang="en-US" b="1" u="sng" spc="0" dirty="0">
                <a:latin typeface="Arial" panose="020B0604020202020204" pitchFamily="34" charset="0"/>
                <a:cs typeface="Arial" panose="020B0604020202020204" pitchFamily="34" charset="0"/>
              </a:rPr>
            </a:br>
            <a:br>
              <a:rPr lang="en-US" b="1" u="sng" spc="0" dirty="0">
                <a:latin typeface="Arial" panose="020B0604020202020204" pitchFamily="34" charset="0"/>
                <a:cs typeface="Arial" panose="020B0604020202020204" pitchFamily="34" charset="0"/>
              </a:rPr>
            </a:br>
            <a:endParaRPr lang="en-US" b="1" u="sng" spc="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050713D-A6AE-4E9C-99EE-EDC874C543CA}"/>
              </a:ext>
            </a:extLst>
          </p:cNvPr>
          <p:cNvSpPr txBox="1"/>
          <p:nvPr/>
        </p:nvSpPr>
        <p:spPr>
          <a:xfrm flipH="1">
            <a:off x="-2" y="0"/>
            <a:ext cx="12192000" cy="689419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w="28575">
            <a:solidFill>
              <a:schemeClr val="tx1"/>
            </a:solidFill>
          </a:ln>
        </p:spPr>
        <p:txBody>
          <a:bodyPr wrap="square" rtlCol="0">
            <a:spAutoFit/>
          </a:bodyPr>
          <a:lstStyle/>
          <a:p>
            <a:pPr algn="ctr"/>
            <a:endParaRPr lang="en-US" sz="3600" dirty="0"/>
          </a:p>
          <a:p>
            <a:pPr algn="ctr"/>
            <a:endParaRPr lang="en-US" sz="12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St. Peter’s Hospitality </a:t>
            </a:r>
          </a:p>
          <a:p>
            <a:pPr algn="ctr"/>
            <a:endParaRPr lang="en-US" sz="14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Volunteers Needed To:</a:t>
            </a:r>
          </a:p>
          <a:p>
            <a:pPr algn="ctr"/>
            <a:r>
              <a:rPr lang="en-US" sz="4000" b="1" dirty="0">
                <a:latin typeface="Arial" panose="020B0604020202020204" pitchFamily="34" charset="0"/>
                <a:cs typeface="Arial" panose="020B0604020202020204" pitchFamily="34" charset="0"/>
              </a:rPr>
              <a:t>Prepare Meals </a:t>
            </a:r>
          </a:p>
          <a:p>
            <a:pPr algn="ctr"/>
            <a:r>
              <a:rPr lang="en-US" sz="4000" b="1" dirty="0">
                <a:latin typeface="Arial" panose="020B0604020202020204" pitchFamily="34" charset="0"/>
                <a:cs typeface="Arial" panose="020B0604020202020204" pitchFamily="34" charset="0"/>
              </a:rPr>
              <a:t>Deliver Meals </a:t>
            </a:r>
          </a:p>
          <a:p>
            <a:pPr algn="ctr"/>
            <a:r>
              <a:rPr lang="en-US" sz="4000" b="1" dirty="0">
                <a:latin typeface="Arial" panose="020B0604020202020204" pitchFamily="34" charset="0"/>
                <a:cs typeface="Arial" panose="020B0604020202020204" pitchFamily="34" charset="0"/>
              </a:rPr>
              <a:t>Be a Calling Captain</a:t>
            </a:r>
          </a:p>
          <a:p>
            <a:pPr algn="ctr"/>
            <a:r>
              <a:rPr lang="en-US" sz="4000" b="1" dirty="0">
                <a:latin typeface="Arial" panose="020B0604020202020204" pitchFamily="34" charset="0"/>
                <a:cs typeface="Arial" panose="020B0604020202020204" pitchFamily="34" charset="0"/>
              </a:rPr>
              <a:t>Call the office for more info!</a:t>
            </a:r>
          </a:p>
          <a:p>
            <a:pPr algn="ctr"/>
            <a:r>
              <a:rPr lang="en-US" sz="4000" b="1" dirty="0">
                <a:latin typeface="Arial" panose="020B0604020202020204" pitchFamily="34" charset="0"/>
                <a:cs typeface="Arial" panose="020B0604020202020204" pitchFamily="34" charset="0"/>
              </a:rPr>
              <a:t>609-399-2988</a:t>
            </a:r>
            <a:endParaRPr lang="en-US" sz="24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A4C6B7D-EA05-45DB-B2D2-CFBAA38E2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664" y="104375"/>
            <a:ext cx="2341616" cy="1565398"/>
          </a:xfrm>
          <a:prstGeom prst="rect">
            <a:avLst/>
          </a:prstGeom>
        </p:spPr>
      </p:pic>
      <p:pic>
        <p:nvPicPr>
          <p:cNvPr id="5" name="Picture 4">
            <a:extLst>
              <a:ext uri="{FF2B5EF4-FFF2-40B4-BE49-F238E27FC236}">
                <a16:creationId xmlns:a16="http://schemas.microsoft.com/office/drawing/2014/main" id="{31B223A8-5F2F-4BB4-842F-757D0AE7C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9470" y="234428"/>
            <a:ext cx="3975652" cy="1435345"/>
          </a:xfrm>
          <a:prstGeom prst="rect">
            <a:avLst/>
          </a:prstGeom>
        </p:spPr>
      </p:pic>
    </p:spTree>
    <p:extLst>
      <p:ext uri="{BB962C8B-B14F-4D97-AF65-F5344CB8AC3E}">
        <p14:creationId xmlns:p14="http://schemas.microsoft.com/office/powerpoint/2010/main" val="2204408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0868-8BEE-45A7-A2F9-7C92F1A6A02C}"/>
              </a:ext>
            </a:extLst>
          </p:cNvPr>
          <p:cNvSpPr>
            <a:spLocks noGrp="1"/>
          </p:cNvSpPr>
          <p:nvPr>
            <p:ph type="title"/>
          </p:nvPr>
        </p:nvSpPr>
        <p:spPr>
          <a:xfrm>
            <a:off x="0" y="0"/>
            <a:ext cx="12192000" cy="6858000"/>
          </a:xfrm>
          <a:solidFill>
            <a:srgbClr val="FFCCFF"/>
          </a:solidFill>
          <a:ln w="28575">
            <a:solidFill>
              <a:schemeClr val="tx1"/>
            </a:solidFill>
          </a:ln>
        </p:spPr>
        <p:txBody>
          <a:bodyPr>
            <a:normAutofit fontScale="90000"/>
          </a:bodyPr>
          <a:lstStyle/>
          <a:p>
            <a:pPr algn="ct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3200" dirty="0">
                <a:solidFill>
                  <a:srgbClr val="5A2781"/>
                </a:solidFill>
                <a:latin typeface="Arial" panose="020B0604020202020204" pitchFamily="34" charset="0"/>
                <a:cs typeface="Arial" panose="020B0604020202020204" pitchFamily="34" charset="0"/>
              </a:rPr>
              <a:t>St. Peter's UMC </a:t>
            </a:r>
            <a:br>
              <a:rPr lang="en-US" sz="3200" dirty="0">
                <a:solidFill>
                  <a:srgbClr val="5A2781"/>
                </a:solidFill>
                <a:latin typeface="Arial" panose="020B0604020202020204" pitchFamily="34" charset="0"/>
                <a:cs typeface="Arial" panose="020B0604020202020204" pitchFamily="34" charset="0"/>
              </a:rPr>
            </a:br>
            <a:r>
              <a:rPr lang="en-US" sz="3200" b="1" dirty="0">
                <a:solidFill>
                  <a:srgbClr val="5A2781"/>
                </a:solidFill>
                <a:latin typeface="Arial" panose="020B0604020202020204" pitchFamily="34" charset="0"/>
                <a:cs typeface="Arial" panose="020B0604020202020204" pitchFamily="34" charset="0"/>
              </a:rPr>
              <a:t>WOMEN'S BOOK GROUP </a:t>
            </a:r>
            <a:br>
              <a:rPr lang="en-US" sz="3200" dirty="0">
                <a:solidFill>
                  <a:srgbClr val="5A2781"/>
                </a:solidFill>
                <a:latin typeface="Arial" panose="020B0604020202020204" pitchFamily="34" charset="0"/>
                <a:cs typeface="Arial" panose="020B0604020202020204" pitchFamily="34" charset="0"/>
              </a:rPr>
            </a:br>
            <a:r>
              <a:rPr lang="en-US" sz="3200" b="1" dirty="0">
                <a:solidFill>
                  <a:srgbClr val="5A2781"/>
                </a:solidFill>
                <a:latin typeface="Arial" panose="020B0604020202020204" pitchFamily="34" charset="0"/>
                <a:cs typeface="Arial" panose="020B0604020202020204" pitchFamily="34" charset="0"/>
              </a:rPr>
              <a:t>~ App and Chat ~</a:t>
            </a:r>
            <a:br>
              <a:rPr lang="en-US" sz="3200" b="1" dirty="0">
                <a:solidFill>
                  <a:srgbClr val="5A2781"/>
                </a:solidFill>
                <a:latin typeface="Arial" panose="020B0604020202020204" pitchFamily="34" charset="0"/>
                <a:cs typeface="Arial" panose="020B0604020202020204" pitchFamily="34" charset="0"/>
              </a:rPr>
            </a:br>
            <a:br>
              <a:rPr lang="en-US" sz="1100" b="1" dirty="0">
                <a:solidFill>
                  <a:srgbClr val="5A2781"/>
                </a:solidFill>
                <a:latin typeface="Arial" panose="020B0604020202020204" pitchFamily="34" charset="0"/>
                <a:cs typeface="Arial" panose="020B0604020202020204" pitchFamily="34" charset="0"/>
              </a:rPr>
            </a:br>
            <a:r>
              <a:rPr lang="en-US" sz="3200" b="1" dirty="0">
                <a:solidFill>
                  <a:srgbClr val="5A2781"/>
                </a:solidFill>
                <a:latin typeface="Arial" panose="020B0604020202020204" pitchFamily="34" charset="0"/>
                <a:cs typeface="Arial" panose="020B0604020202020204" pitchFamily="34" charset="0"/>
              </a:rPr>
              <a:t>THIS MONTH'S PICK . . .</a:t>
            </a:r>
            <a:br>
              <a:rPr lang="en-US" sz="3200" b="1" dirty="0">
                <a:solidFill>
                  <a:srgbClr val="5A2781"/>
                </a:solidFill>
                <a:latin typeface="Arial" panose="020B0604020202020204" pitchFamily="34" charset="0"/>
                <a:cs typeface="Arial" panose="020B0604020202020204" pitchFamily="34" charset="0"/>
              </a:rPr>
            </a:br>
            <a:br>
              <a:rPr lang="en-US" sz="2200" b="1" dirty="0">
                <a:solidFill>
                  <a:srgbClr val="5A2781"/>
                </a:solidFill>
                <a:latin typeface="Arial" panose="020B0604020202020204" pitchFamily="34" charset="0"/>
                <a:cs typeface="Arial" panose="020B0604020202020204" pitchFamily="34" charset="0"/>
              </a:rPr>
            </a:br>
            <a:r>
              <a:rPr lang="en-US" sz="3200" b="1" u="sng" dirty="0">
                <a:solidFill>
                  <a:srgbClr val="5A2781"/>
                </a:solidFill>
                <a:latin typeface="Arial" panose="020B0604020202020204" pitchFamily="34" charset="0"/>
                <a:cs typeface="Arial" panose="020B0604020202020204" pitchFamily="34" charset="0"/>
              </a:rPr>
              <a:t>The Storied Life of A.J. </a:t>
            </a:r>
            <a:r>
              <a:rPr lang="en-US" sz="3200" b="1" u="sng" dirty="0" err="1">
                <a:solidFill>
                  <a:srgbClr val="5A2781"/>
                </a:solidFill>
                <a:latin typeface="Arial" panose="020B0604020202020204" pitchFamily="34" charset="0"/>
                <a:cs typeface="Arial" panose="020B0604020202020204" pitchFamily="34" charset="0"/>
              </a:rPr>
              <a:t>Fikry</a:t>
            </a:r>
            <a:br>
              <a:rPr lang="en-US" sz="3200" b="1" dirty="0">
                <a:solidFill>
                  <a:srgbClr val="5A2781"/>
                </a:solidFill>
                <a:latin typeface="Arial" panose="020B0604020202020204" pitchFamily="34" charset="0"/>
                <a:cs typeface="Arial" panose="020B0604020202020204" pitchFamily="34" charset="0"/>
              </a:rPr>
            </a:br>
            <a:br>
              <a:rPr lang="en-US" sz="1300" b="1" i="1" u="sng" dirty="0">
                <a:solidFill>
                  <a:srgbClr val="5A2781"/>
                </a:solidFill>
                <a:latin typeface="Arial" panose="020B0604020202020204" pitchFamily="34" charset="0"/>
                <a:cs typeface="Arial" panose="020B0604020202020204" pitchFamily="34" charset="0"/>
              </a:rPr>
            </a:br>
            <a:br>
              <a:rPr lang="en-US" sz="600" b="1" i="1" u="sng" dirty="0">
                <a:solidFill>
                  <a:srgbClr val="5A2781"/>
                </a:solidFill>
                <a:latin typeface="Arial" panose="020B0604020202020204" pitchFamily="34" charset="0"/>
                <a:cs typeface="Arial" panose="020B0604020202020204" pitchFamily="34" charset="0"/>
              </a:rPr>
            </a:br>
            <a:r>
              <a:rPr lang="en-US" sz="3200" b="1" i="1" dirty="0">
                <a:solidFill>
                  <a:srgbClr val="5A2781"/>
                </a:solidFill>
                <a:latin typeface="Arial" panose="020B0604020202020204" pitchFamily="34" charset="0"/>
                <a:cs typeface="Arial" panose="020B0604020202020204" pitchFamily="34" charset="0"/>
              </a:rPr>
              <a:t>By:  Gabrielle </a:t>
            </a:r>
            <a:r>
              <a:rPr lang="en-US" sz="3200" b="1" i="1" dirty="0" err="1">
                <a:solidFill>
                  <a:srgbClr val="5A2781"/>
                </a:solidFill>
                <a:latin typeface="Arial" panose="020B0604020202020204" pitchFamily="34" charset="0"/>
                <a:cs typeface="Arial" panose="020B0604020202020204" pitchFamily="34" charset="0"/>
              </a:rPr>
              <a:t>Zevin</a:t>
            </a:r>
            <a:br>
              <a:rPr lang="en-US" sz="3200" b="1" i="1" dirty="0">
                <a:solidFill>
                  <a:srgbClr val="5A2781"/>
                </a:solidFill>
                <a:latin typeface="Arial" panose="020B0604020202020204" pitchFamily="34" charset="0"/>
                <a:cs typeface="Arial" panose="020B0604020202020204" pitchFamily="34" charset="0"/>
              </a:rPr>
            </a:br>
            <a:br>
              <a:rPr lang="en-US" sz="1800" b="1" i="1" dirty="0">
                <a:solidFill>
                  <a:srgbClr val="5A2781"/>
                </a:solidFill>
                <a:latin typeface="Arial" panose="020B0604020202020204" pitchFamily="34" charset="0"/>
                <a:cs typeface="Arial" panose="020B0604020202020204" pitchFamily="34" charset="0"/>
              </a:rPr>
            </a:br>
            <a:r>
              <a:rPr lang="en-US" sz="3200" b="1" i="1" dirty="0">
                <a:solidFill>
                  <a:srgbClr val="5A2781"/>
                </a:solidFill>
                <a:latin typeface="Arial" panose="020B0604020202020204" pitchFamily="34" charset="0"/>
                <a:cs typeface="Arial" panose="020B0604020202020204" pitchFamily="34" charset="0"/>
              </a:rPr>
              <a:t>August 25, 7pm to 8pm</a:t>
            </a:r>
            <a:br>
              <a:rPr lang="en-US" sz="3200" b="1" i="1" dirty="0">
                <a:solidFill>
                  <a:srgbClr val="5A2781"/>
                </a:solidFill>
                <a:latin typeface="Arial" panose="020B0604020202020204" pitchFamily="34" charset="0"/>
                <a:cs typeface="Arial" panose="020B0604020202020204" pitchFamily="34" charset="0"/>
              </a:rPr>
            </a:br>
            <a:br>
              <a:rPr lang="en-US" sz="2200" b="1" i="1" dirty="0">
                <a:solidFill>
                  <a:srgbClr val="5A2781"/>
                </a:solidFill>
                <a:latin typeface="Arial" panose="020B0604020202020204" pitchFamily="34" charset="0"/>
                <a:cs typeface="Arial" panose="020B0604020202020204" pitchFamily="34" charset="0"/>
              </a:rPr>
            </a:br>
            <a:br>
              <a:rPr lang="en-US" sz="1300" b="1" dirty="0">
                <a:solidFill>
                  <a:srgbClr val="5A2781"/>
                </a:solidFill>
                <a:latin typeface="Arial" panose="020B0604020202020204" pitchFamily="34" charset="0"/>
                <a:cs typeface="Arial" panose="020B0604020202020204" pitchFamily="34" charset="0"/>
              </a:rPr>
            </a:br>
            <a:r>
              <a:rPr lang="en-US" sz="2800" dirty="0">
                <a:solidFill>
                  <a:srgbClr val="5A2781"/>
                </a:solidFill>
                <a:latin typeface="Arial" panose="020B0604020202020204" pitchFamily="34" charset="0"/>
                <a:cs typeface="Arial" panose="020B0604020202020204" pitchFamily="34" charset="0"/>
              </a:rPr>
              <a:t>We'll enjoy an </a:t>
            </a:r>
            <a:r>
              <a:rPr lang="en-US" sz="2800" b="1" dirty="0" err="1">
                <a:solidFill>
                  <a:srgbClr val="5A2781"/>
                </a:solidFill>
                <a:latin typeface="Arial" panose="020B0604020202020204" pitchFamily="34" charset="0"/>
                <a:cs typeface="Arial" panose="020B0604020202020204" pitchFamily="34" charset="0"/>
              </a:rPr>
              <a:t>APP</a:t>
            </a:r>
            <a:r>
              <a:rPr lang="en-US" sz="2800" dirty="0" err="1">
                <a:solidFill>
                  <a:srgbClr val="5A2781"/>
                </a:solidFill>
                <a:latin typeface="Arial" panose="020B0604020202020204" pitchFamily="34" charset="0"/>
                <a:cs typeface="Arial" panose="020B0604020202020204" pitchFamily="34" charset="0"/>
              </a:rPr>
              <a:t>etizer</a:t>
            </a:r>
            <a:r>
              <a:rPr lang="en-US" sz="2800" dirty="0">
                <a:solidFill>
                  <a:srgbClr val="5A2781"/>
                </a:solidFill>
                <a:latin typeface="Arial" panose="020B0604020202020204" pitchFamily="34" charset="0"/>
                <a:cs typeface="Arial" panose="020B0604020202020204" pitchFamily="34" charset="0"/>
              </a:rPr>
              <a:t> as we chat about great books!</a:t>
            </a:r>
            <a:br>
              <a:rPr lang="en-US" sz="2800" dirty="0">
                <a:solidFill>
                  <a:srgbClr val="5A2781"/>
                </a:solidFill>
                <a:latin typeface="Arial" panose="020B0604020202020204" pitchFamily="34" charset="0"/>
                <a:cs typeface="Arial" panose="020B0604020202020204" pitchFamily="34" charset="0"/>
              </a:rPr>
            </a:br>
            <a:r>
              <a:rPr lang="en-US" sz="2800" dirty="0">
                <a:solidFill>
                  <a:srgbClr val="5A2781"/>
                </a:solidFill>
                <a:latin typeface="Arial" panose="020B0604020202020204" pitchFamily="34" charset="0"/>
                <a:cs typeface="Arial" panose="020B0604020202020204" pitchFamily="34" charset="0"/>
              </a:rPr>
              <a:t>Email Amy with any questions: </a:t>
            </a:r>
            <a:r>
              <a:rPr lang="en-US" sz="2800" u="sng" dirty="0">
                <a:solidFill>
                  <a:srgbClr val="5A278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amy@stpoc.org</a:t>
            </a:r>
            <a:endParaRPr lang="en-US" sz="2800" dirty="0">
              <a:solidFill>
                <a:srgbClr val="5A2781"/>
              </a:solidFill>
              <a:latin typeface="Arial" panose="020B0604020202020204" pitchFamily="34" charset="0"/>
              <a:cs typeface="Arial" panose="020B0604020202020204" pitchFamily="34" charset="0"/>
            </a:endParaRPr>
          </a:p>
        </p:txBody>
      </p:sp>
      <p:pic>
        <p:nvPicPr>
          <p:cNvPr id="20482" name="Picture 2" descr="https://staticapp.icpsc.com/icp/resources/mogile/380949/1f8c3fee28e8a7bfe9cf7b6f2383169e.jpeg">
            <a:extLst>
              <a:ext uri="{FF2B5EF4-FFF2-40B4-BE49-F238E27FC236}">
                <a16:creationId xmlns:a16="http://schemas.microsoft.com/office/drawing/2014/main" id="{B36BC7FE-0A70-4C66-A3F6-846A6100A879}"/>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3369365" y="109331"/>
            <a:ext cx="5297557" cy="14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382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8FB7C0-EA52-428D-A555-047D111EA20E}"/>
              </a:ext>
            </a:extLst>
          </p:cNvPr>
          <p:cNvPicPr>
            <a:picLocks noChangeAspect="1"/>
          </p:cNvPicPr>
          <p:nvPr/>
        </p:nvPicPr>
        <p:blipFill rotWithShape="1">
          <a:blip r:embed="rId2">
            <a:extLst>
              <a:ext uri="{28A0092B-C50C-407E-A947-70E740481C1C}">
                <a14:useLocalDpi xmlns:a14="http://schemas.microsoft.com/office/drawing/2010/main" val="0"/>
              </a:ext>
            </a:extLst>
          </a:blip>
          <a:srcRect l="-510" t="11872" r="-6721" b="4745"/>
          <a:stretch/>
        </p:blipFill>
        <p:spPr>
          <a:xfrm>
            <a:off x="1421295" y="129209"/>
            <a:ext cx="10217427" cy="6599582"/>
          </a:xfrm>
          <a:prstGeom prst="rect">
            <a:avLst/>
          </a:prstGeom>
          <a:noFill/>
          <a:ln w="28575">
            <a:noFill/>
          </a:ln>
        </p:spPr>
      </p:pic>
    </p:spTree>
    <p:extLst>
      <p:ext uri="{BB962C8B-B14F-4D97-AF65-F5344CB8AC3E}">
        <p14:creationId xmlns:p14="http://schemas.microsoft.com/office/powerpoint/2010/main" val="2484319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5A84-A30E-4FFF-8769-CDEC15804410}"/>
              </a:ext>
            </a:extLst>
          </p:cNvPr>
          <p:cNvSpPr>
            <a:spLocks noGrp="1"/>
          </p:cNvSpPr>
          <p:nvPr>
            <p:ph type="title"/>
          </p:nvPr>
        </p:nvSpPr>
        <p:spPr>
          <a:xfrm>
            <a:off x="0" y="0"/>
            <a:ext cx="12191999" cy="6857999"/>
          </a:xfrm>
          <a:solidFill>
            <a:schemeClr val="accent4">
              <a:lumMod val="40000"/>
              <a:lumOff val="60000"/>
            </a:schemeClr>
          </a:solidFill>
          <a:ln w="28575">
            <a:solidFill>
              <a:schemeClr val="tx1"/>
            </a:solidFill>
          </a:ln>
        </p:spPr>
        <p:txBody>
          <a:bodyPr>
            <a:normAutofit/>
          </a:bodyPr>
          <a:lstStyle/>
          <a:p>
            <a:pPr algn="ct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b="1" cap="none" dirty="0">
                <a:latin typeface="Arial" panose="020B0604020202020204" pitchFamily="34" charset="0"/>
                <a:cs typeface="Arial" panose="020B0604020202020204" pitchFamily="34" charset="0"/>
              </a:rPr>
              <a:t>TAI CHI </a:t>
            </a:r>
            <a:br>
              <a:rPr lang="en-US" b="1" cap="none" dirty="0">
                <a:latin typeface="Arial" panose="020B0604020202020204" pitchFamily="34" charset="0"/>
                <a:cs typeface="Arial" panose="020B0604020202020204" pitchFamily="34" charset="0"/>
              </a:rPr>
            </a:br>
            <a:r>
              <a:rPr lang="en-US" b="1" cap="none" dirty="0">
                <a:latin typeface="Arial" panose="020B0604020202020204" pitchFamily="34" charset="0"/>
                <a:cs typeface="Arial" panose="020B0604020202020204" pitchFamily="34" charset="0"/>
              </a:rPr>
              <a:t>MONDAY, WEDNESDAY, &amp; FRIDAY’S</a:t>
            </a:r>
            <a:br>
              <a:rPr lang="en-US" cap="none" dirty="0">
                <a:latin typeface="Arial" panose="020B0604020202020204" pitchFamily="34" charset="0"/>
                <a:cs typeface="Arial" panose="020B0604020202020204" pitchFamily="34" charset="0"/>
              </a:rPr>
            </a:br>
            <a:br>
              <a:rPr lang="en-US" sz="1000" cap="none" dirty="0">
                <a:latin typeface="Arial" panose="020B0604020202020204" pitchFamily="34" charset="0"/>
                <a:cs typeface="Arial" panose="020B0604020202020204" pitchFamily="34" charset="0"/>
              </a:rPr>
            </a:br>
            <a:r>
              <a:rPr lang="en-US" b="1" cap="none" dirty="0">
                <a:latin typeface="Arial" panose="020B0604020202020204" pitchFamily="34" charset="0"/>
                <a:cs typeface="Arial" panose="020B0604020202020204" pitchFamily="34" charset="0"/>
              </a:rPr>
              <a:t>9:30 - 10:30 AM </a:t>
            </a:r>
            <a:br>
              <a:rPr lang="en-US" b="1" cap="none" dirty="0">
                <a:latin typeface="Arial" panose="020B0604020202020204" pitchFamily="34" charset="0"/>
                <a:cs typeface="Arial" panose="020B0604020202020204" pitchFamily="34" charset="0"/>
              </a:rPr>
            </a:br>
            <a:br>
              <a:rPr lang="en-US" sz="1000" b="1" cap="none" dirty="0">
                <a:latin typeface="Arial" panose="020B0604020202020204" pitchFamily="34" charset="0"/>
                <a:cs typeface="Arial" panose="020B0604020202020204" pitchFamily="34" charset="0"/>
              </a:rPr>
            </a:br>
            <a:r>
              <a:rPr lang="en-US" b="1" cap="none" dirty="0">
                <a:latin typeface="Arial" panose="020B0604020202020204" pitchFamily="34" charset="0"/>
                <a:cs typeface="Arial" panose="020B0604020202020204" pitchFamily="34" charset="0"/>
              </a:rPr>
              <a:t>LOCATED ON THE THIRD FLOOR.</a:t>
            </a:r>
            <a:br>
              <a:rPr lang="en-US" b="1" cap="none" dirty="0">
                <a:latin typeface="Arial" panose="020B0604020202020204" pitchFamily="34" charset="0"/>
                <a:cs typeface="Arial" panose="020B0604020202020204" pitchFamily="34" charset="0"/>
              </a:rPr>
            </a:br>
            <a:br>
              <a:rPr lang="en-US" sz="1000" cap="none" dirty="0">
                <a:latin typeface="Arial" panose="020B0604020202020204" pitchFamily="34" charset="0"/>
                <a:cs typeface="Arial" panose="020B0604020202020204" pitchFamily="34" charset="0"/>
              </a:rPr>
            </a:br>
            <a:r>
              <a:rPr lang="en-US" b="1" cap="none" dirty="0">
                <a:latin typeface="Arial" panose="020B0604020202020204" pitchFamily="34" charset="0"/>
                <a:cs typeface="Arial" panose="020B0604020202020204" pitchFamily="34" charset="0"/>
              </a:rPr>
              <a:t>ALL ARE WELCOME!</a:t>
            </a:r>
            <a:br>
              <a:rPr lang="en-US" b="1" cap="none" dirty="0">
                <a:latin typeface="Arial" panose="020B0604020202020204" pitchFamily="34" charset="0"/>
                <a:cs typeface="Arial" panose="020B0604020202020204" pitchFamily="34" charset="0"/>
              </a:rPr>
            </a:br>
            <a:br>
              <a:rPr lang="en-US" sz="2000" cap="none" dirty="0">
                <a:latin typeface="Arial" panose="020B0604020202020204" pitchFamily="34" charset="0"/>
                <a:cs typeface="Arial" panose="020B0604020202020204" pitchFamily="34" charset="0"/>
              </a:rPr>
            </a:br>
            <a:r>
              <a:rPr lang="en-US" b="1" cap="none" dirty="0">
                <a:latin typeface="Arial" panose="020B0604020202020204" pitchFamily="34" charset="0"/>
                <a:cs typeface="Arial" panose="020B0604020202020204" pitchFamily="34" charset="0"/>
              </a:rPr>
              <a:t>FOR INFORMATION EMAIL GINNY AT </a:t>
            </a:r>
            <a:r>
              <a:rPr lang="en-US" u="sng" cap="none" dirty="0">
                <a:latin typeface="Arial" panose="020B0604020202020204" pitchFamily="34" charset="0"/>
                <a:cs typeface="Arial" panose="020B0604020202020204" pitchFamily="34" charset="0"/>
                <a:hlinkClick r:id="rId3"/>
              </a:rPr>
              <a:t>V.STRANG@ICLOUD.COM</a:t>
            </a:r>
            <a:endParaRPr lang="en-US" dirty="0"/>
          </a:p>
        </p:txBody>
      </p:sp>
      <p:pic>
        <p:nvPicPr>
          <p:cNvPr id="3" name="Picture 2" descr="https://staticapp.icpsc.com/icp/resources/mogile/380949/bd18e6fcd259643da363381792686ae5.jpeg">
            <a:extLst>
              <a:ext uri="{FF2B5EF4-FFF2-40B4-BE49-F238E27FC236}">
                <a16:creationId xmlns:a16="http://schemas.microsoft.com/office/drawing/2014/main" id="{555F0B5E-68A8-4A15-BEFD-F7175107EDB5}"/>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655984" y="397565"/>
            <a:ext cx="3200400" cy="141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0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FFF716-9FBF-4110-9300-D2B83217C40A}"/>
              </a:ext>
            </a:extLst>
          </p:cNvPr>
          <p:cNvSpPr txBox="1"/>
          <p:nvPr/>
        </p:nvSpPr>
        <p:spPr>
          <a:xfrm>
            <a:off x="-139148" y="0"/>
            <a:ext cx="12331148" cy="68580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8100000" scaled="1"/>
            <a:tileRect/>
          </a:gradFill>
          <a:ln w="28575">
            <a:solidFill>
              <a:schemeClr val="tx1"/>
            </a:solidFill>
          </a:ln>
        </p:spPr>
        <p:txBody>
          <a:bodyPr wrap="square" rtlCol="0">
            <a:spAutoFit/>
          </a:bodyPr>
          <a:lstStyle/>
          <a:p>
            <a:endParaRPr lang="en-US" dirty="0"/>
          </a:p>
        </p:txBody>
      </p:sp>
      <p:pic>
        <p:nvPicPr>
          <p:cNvPr id="5" name="Picture 4">
            <a:extLst>
              <a:ext uri="{FF2B5EF4-FFF2-40B4-BE49-F238E27FC236}">
                <a16:creationId xmlns:a16="http://schemas.microsoft.com/office/drawing/2014/main" id="{70D8CA04-6420-4665-ABA0-C52B25A9E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427" y="109330"/>
            <a:ext cx="7295322" cy="6569766"/>
          </a:xfrm>
          <a:prstGeom prst="rect">
            <a:avLst/>
          </a:prstGeom>
        </p:spPr>
      </p:pic>
    </p:spTree>
    <p:extLst>
      <p:ext uri="{BB962C8B-B14F-4D97-AF65-F5344CB8AC3E}">
        <p14:creationId xmlns:p14="http://schemas.microsoft.com/office/powerpoint/2010/main" val="95786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41339-2D20-4993-B2A9-6546C444B4ED}"/>
              </a:ext>
            </a:extLst>
          </p:cNvPr>
          <p:cNvSpPr>
            <a:spLocks noGrp="1"/>
          </p:cNvSpPr>
          <p:nvPr>
            <p:ph type="title" idx="4294967295"/>
          </p:nvPr>
        </p:nvSpPr>
        <p:spPr>
          <a:xfrm>
            <a:off x="0" y="365125"/>
            <a:ext cx="8905875" cy="952500"/>
          </a:xfrm>
        </p:spPr>
        <p:txBody>
          <a:bodyPr>
            <a:normAutofit fontScale="90000"/>
          </a:bodyPr>
          <a:lstStyle/>
          <a:p>
            <a:pPr algn="ctr"/>
            <a:br>
              <a:rPr lang="en-US" dirty="0"/>
            </a:br>
            <a:endParaRPr lang="en-US" dirty="0"/>
          </a:p>
        </p:txBody>
      </p:sp>
      <p:sp>
        <p:nvSpPr>
          <p:cNvPr id="4" name="TextBox 3">
            <a:extLst>
              <a:ext uri="{FF2B5EF4-FFF2-40B4-BE49-F238E27FC236}">
                <a16:creationId xmlns:a16="http://schemas.microsoft.com/office/drawing/2014/main" id="{93736949-D684-4E01-BDE2-6F625C2D25E1}"/>
              </a:ext>
            </a:extLst>
          </p:cNvPr>
          <p:cNvSpPr txBox="1"/>
          <p:nvPr/>
        </p:nvSpPr>
        <p:spPr>
          <a:xfrm>
            <a:off x="1" y="0"/>
            <a:ext cx="12192000" cy="6858000"/>
          </a:xfrm>
          <a:prstGeom prst="rect">
            <a:avLst/>
          </a:prstGeom>
          <a:blipFill>
            <a:blip r:embed="rId3"/>
            <a:tile tx="0" ty="0" sx="100000" sy="100000" flip="none" algn="tl"/>
          </a:blipFill>
          <a:ln w="28575">
            <a:solidFill>
              <a:schemeClr val="tx1"/>
            </a:solidFill>
          </a:ln>
          <a:effectLst>
            <a:innerShdw blurRad="63500" dist="50800" dir="18900000">
              <a:prstClr val="black">
                <a:alpha val="50000"/>
              </a:prstClr>
            </a:innerShdw>
          </a:effectLst>
        </p:spPr>
        <p:txBody>
          <a:bodyPr wrap="square" rtlCol="0">
            <a:spAutoFit/>
          </a:bodyPr>
          <a:lstStyle/>
          <a:p>
            <a:endParaRPr lang="en-US" sz="3200" b="1" i="1" dirty="0">
              <a:latin typeface="Arial" panose="020B0604020202020204" pitchFamily="34" charset="0"/>
              <a:cs typeface="Arial" panose="020B0604020202020204" pitchFamily="34" charset="0"/>
            </a:endParaRPr>
          </a:p>
          <a:p>
            <a:pPr algn="ctr"/>
            <a:endParaRPr lang="en-US" sz="1100" b="1" i="1" dirty="0">
              <a:latin typeface="Arial" panose="020B0604020202020204" pitchFamily="34" charset="0"/>
              <a:cs typeface="Arial" panose="020B0604020202020204" pitchFamily="34" charset="0"/>
            </a:endParaRPr>
          </a:p>
          <a:p>
            <a:pPr algn="ctr"/>
            <a:endParaRPr lang="en-US" sz="3200" b="1" i="1" dirty="0">
              <a:latin typeface="Arial" panose="020B0604020202020204" pitchFamily="34" charset="0"/>
              <a:cs typeface="Arial" panose="020B0604020202020204" pitchFamily="34" charset="0"/>
            </a:endParaRPr>
          </a:p>
          <a:p>
            <a:pPr algn="ctr"/>
            <a:endParaRPr lang="en-US" sz="3200" b="1" i="1" dirty="0">
              <a:latin typeface="Arial" panose="020B0604020202020204" pitchFamily="34" charset="0"/>
              <a:cs typeface="Arial" panose="020B0604020202020204" pitchFamily="34" charset="0"/>
            </a:endParaRPr>
          </a:p>
          <a:p>
            <a:pPr algn="ctr"/>
            <a:endParaRPr lang="en-US" sz="3200" b="1" i="1" dirty="0">
              <a:latin typeface="Arial" panose="020B0604020202020204" pitchFamily="34" charset="0"/>
              <a:cs typeface="Arial" panose="020B0604020202020204" pitchFamily="34" charset="0"/>
            </a:endParaRPr>
          </a:p>
          <a:p>
            <a:pPr algn="ctr"/>
            <a:endParaRPr lang="en-US" sz="800" b="1" i="1" dirty="0">
              <a:latin typeface="Arial" panose="020B0604020202020204" pitchFamily="34" charset="0"/>
              <a:cs typeface="Arial" panose="020B0604020202020204" pitchFamily="34" charset="0"/>
            </a:endParaRPr>
          </a:p>
          <a:p>
            <a:pPr algn="ctr"/>
            <a:r>
              <a:rPr lang="en-US" sz="3200" b="1" i="1" dirty="0">
                <a:latin typeface="Arial" panose="020B0604020202020204" pitchFamily="34" charset="0"/>
                <a:cs typeface="Arial" panose="020B0604020202020204" pitchFamily="34" charset="0"/>
              </a:rPr>
              <a:t>Join us in Worship, Sunday, August 10,</a:t>
            </a:r>
            <a:r>
              <a:rPr lang="en-US" sz="3200" b="1" i="1" baseline="30000" dirty="0">
                <a:latin typeface="Arial" panose="020B0604020202020204" pitchFamily="34" charset="0"/>
                <a:cs typeface="Arial" panose="020B0604020202020204" pitchFamily="34" charset="0"/>
              </a:rPr>
              <a:t>  </a:t>
            </a:r>
            <a:r>
              <a:rPr lang="en-US" sz="3200" b="1" i="1" dirty="0">
                <a:latin typeface="Arial" panose="020B0604020202020204" pitchFamily="34" charset="0"/>
                <a:cs typeface="Arial" panose="020B0604020202020204" pitchFamily="34" charset="0"/>
              </a:rPr>
              <a:t>2025</a:t>
            </a:r>
            <a:endParaRPr lang="en-US" sz="3200" dirty="0">
              <a:latin typeface="Arial" panose="020B0604020202020204" pitchFamily="34" charset="0"/>
              <a:cs typeface="Arial" panose="020B0604020202020204" pitchFamily="34" charset="0"/>
            </a:endParaRPr>
          </a:p>
          <a:p>
            <a:pPr algn="ctr"/>
            <a:endParaRPr lang="en-US" sz="600" b="1" i="1" dirty="0">
              <a:latin typeface="Arial" panose="020B0604020202020204" pitchFamily="34" charset="0"/>
              <a:cs typeface="Arial" panose="020B0604020202020204" pitchFamily="34" charset="0"/>
            </a:endParaRPr>
          </a:p>
          <a:p>
            <a:pPr algn="ctr"/>
            <a:r>
              <a:rPr lang="en-US" sz="3200" b="1" i="1" dirty="0">
                <a:latin typeface="Arial" panose="020B0604020202020204" pitchFamily="34" charset="0"/>
                <a:cs typeface="Arial" panose="020B0604020202020204" pitchFamily="34" charset="0"/>
              </a:rPr>
              <a:t>﻿~ with Pastor Erik Hall</a:t>
            </a:r>
          </a:p>
          <a:p>
            <a:pPr algn="ctr"/>
            <a:endParaRPr lang="en-US" sz="800" b="1" i="1" dirty="0">
              <a:latin typeface="Arial" panose="020B0604020202020204" pitchFamily="34" charset="0"/>
              <a:cs typeface="Arial" panose="020B0604020202020204" pitchFamily="34" charset="0"/>
            </a:endParaRPr>
          </a:p>
          <a:p>
            <a:pPr algn="ctr"/>
            <a:r>
              <a:rPr lang="en-US" sz="3200" b="1" i="1" dirty="0">
                <a:latin typeface="Arial" panose="020B0604020202020204" pitchFamily="34" charset="0"/>
                <a:cs typeface="Arial" panose="020B0604020202020204" pitchFamily="34" charset="0"/>
              </a:rPr>
              <a:t>Sermon Titled – </a:t>
            </a:r>
            <a:r>
              <a:rPr lang="en-US" sz="3600" b="1" i="1" u="sng" dirty="0">
                <a:latin typeface="Arial" panose="020B0604020202020204" pitchFamily="34" charset="0"/>
                <a:cs typeface="Arial" panose="020B0604020202020204" pitchFamily="34" charset="0"/>
              </a:rPr>
              <a:t>God Strengthens</a:t>
            </a:r>
          </a:p>
          <a:p>
            <a:pPr algn="ctr"/>
            <a:endParaRPr lang="en-US" sz="1000" b="1" i="1" dirty="0">
              <a:latin typeface="Arial" panose="020B0604020202020204" pitchFamily="34" charset="0"/>
              <a:cs typeface="Arial" panose="020B0604020202020204" pitchFamily="34" charset="0"/>
            </a:endParaRPr>
          </a:p>
          <a:p>
            <a:pPr algn="ctr"/>
            <a:r>
              <a:rPr lang="en-US" sz="2800" b="1" i="1" dirty="0">
                <a:latin typeface="Arial" panose="020B0604020202020204" pitchFamily="34" charset="0"/>
                <a:cs typeface="Arial" panose="020B0604020202020204" pitchFamily="34" charset="0"/>
              </a:rPr>
              <a:t>Scripture Reading:  Philippians 4:10-13</a:t>
            </a:r>
          </a:p>
          <a:p>
            <a:pPr algn="ctr"/>
            <a:endParaRPr lang="en-US" sz="2000" b="1" i="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People are frail, imperfect, and easily overwhelmed by the trials and challenges of life. While God doesn't step in and solve all of our troubles, God does promise to give us strength to endure them. When we learn we can do all things through Christ who strengthens us, we find new hope and victory over our trials.</a:t>
            </a:r>
            <a:endParaRPr lang="en-US" sz="2800" b="1" i="1"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0289DF0-4BCF-482A-BBFD-AA23CCA7F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010" y="176063"/>
            <a:ext cx="3363961" cy="2089489"/>
          </a:xfrm>
          <a:prstGeom prst="rect">
            <a:avLst/>
          </a:prstGeom>
        </p:spPr>
      </p:pic>
    </p:spTree>
    <p:extLst>
      <p:ext uri="{BB962C8B-B14F-4D97-AF65-F5344CB8AC3E}">
        <p14:creationId xmlns:p14="http://schemas.microsoft.com/office/powerpoint/2010/main" val="1266456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CF79-5B06-4991-A9FC-149AA2F5C951}"/>
              </a:ext>
            </a:extLst>
          </p:cNvPr>
          <p:cNvSpPr>
            <a:spLocks noGrp="1"/>
          </p:cNvSpPr>
          <p:nvPr>
            <p:ph type="title" idx="4294967295"/>
          </p:nvPr>
        </p:nvSpPr>
        <p:spPr>
          <a:xfrm>
            <a:off x="-120650" y="0"/>
            <a:ext cx="12312650" cy="6858000"/>
          </a:xfrm>
          <a:solidFill>
            <a:srgbClr val="CCFFFF"/>
          </a:solidFill>
          <a:ln w="28575"/>
        </p:spPr>
        <p:style>
          <a:lnRef idx="1">
            <a:schemeClr val="accent5"/>
          </a:lnRef>
          <a:fillRef idx="2">
            <a:schemeClr val="accent5"/>
          </a:fillRef>
          <a:effectRef idx="1">
            <a:schemeClr val="accent5"/>
          </a:effectRef>
          <a:fontRef idx="minor">
            <a:schemeClr val="dk1"/>
          </a:fontRef>
        </p:style>
        <p:txBody>
          <a:bodyPr>
            <a:noAutofit/>
          </a:bodyPr>
          <a:lstStyle/>
          <a:p>
            <a:pPr algn="ctr">
              <a:lnSpc>
                <a:spcPct val="100000"/>
              </a:lnSpc>
            </a:pPr>
            <a:br>
              <a:rPr lang="en-US" sz="4000" b="1" u="sng"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    </a:t>
            </a:r>
            <a:r>
              <a:rPr lang="en-US" sz="4000" b="1" u="sng" cap="none" dirty="0">
                <a:latin typeface="Arial" panose="020B0604020202020204" pitchFamily="34" charset="0"/>
                <a:cs typeface="Arial" panose="020B0604020202020204" pitchFamily="34" charset="0"/>
              </a:rPr>
              <a:t>Grief Support Group Meeting</a:t>
            </a:r>
            <a:br>
              <a:rPr lang="en-US" sz="2000" b="1" u="sng" cap="none" dirty="0">
                <a:latin typeface="Arial" panose="020B0604020202020204" pitchFamily="34" charset="0"/>
                <a:cs typeface="Arial" panose="020B0604020202020204" pitchFamily="34" charset="0"/>
              </a:rPr>
            </a:br>
            <a:br>
              <a:rPr lang="en-US" sz="2000" cap="none" dirty="0">
                <a:latin typeface="Arial" panose="020B0604020202020204" pitchFamily="34" charset="0"/>
                <a:cs typeface="Arial" panose="020B0604020202020204" pitchFamily="34" charset="0"/>
              </a:rPr>
            </a:br>
            <a:r>
              <a:rPr lang="en-US" sz="2000" cap="none" dirty="0">
                <a:latin typeface="Arial" panose="020B0604020202020204" pitchFamily="34" charset="0"/>
                <a:cs typeface="Arial" panose="020B0604020202020204" pitchFamily="34" charset="0"/>
              </a:rPr>
              <a:t>          </a:t>
            </a:r>
            <a:r>
              <a:rPr lang="en-US" sz="3200" b="1" cap="none" dirty="0">
                <a:latin typeface="Arial" panose="020B0604020202020204" pitchFamily="34" charset="0"/>
                <a:cs typeface="Arial" panose="020B0604020202020204" pitchFamily="34" charset="0"/>
              </a:rPr>
              <a:t>Our group meets every other Tuesday </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from 6:30pm to 8pm. </a:t>
            </a:r>
            <a:br>
              <a:rPr lang="en-US" sz="3200" b="1" cap="none" dirty="0">
                <a:latin typeface="Arial" panose="020B0604020202020204" pitchFamily="34" charset="0"/>
                <a:cs typeface="Arial" panose="020B0604020202020204" pitchFamily="34" charset="0"/>
              </a:rPr>
            </a:br>
            <a:br>
              <a:rPr lang="en-US" sz="2000" b="1" cap="none" dirty="0">
                <a:latin typeface="Arial" panose="020B0604020202020204" pitchFamily="34" charset="0"/>
                <a:cs typeface="Arial" panose="020B0604020202020204" pitchFamily="34" charset="0"/>
              </a:rPr>
            </a:br>
            <a:r>
              <a:rPr lang="en-US" sz="2000" b="1" cap="none" dirty="0">
                <a:latin typeface="Arial" panose="020B0604020202020204" pitchFamily="34" charset="0"/>
                <a:cs typeface="Arial" panose="020B0604020202020204" pitchFamily="34" charset="0"/>
              </a:rPr>
              <a:t>The group is open to all adults who are grieving the death of a loved one. </a:t>
            </a:r>
            <a:br>
              <a:rPr lang="en-US" sz="2000" cap="none" dirty="0">
                <a:latin typeface="Arial" panose="020B0604020202020204" pitchFamily="34" charset="0"/>
                <a:cs typeface="Arial" panose="020B0604020202020204" pitchFamily="34" charset="0"/>
              </a:rPr>
            </a:br>
            <a:r>
              <a:rPr lang="en-US" sz="2000" b="1" cap="none" dirty="0">
                <a:latin typeface="Arial" panose="020B0604020202020204" pitchFamily="34" charset="0"/>
                <a:cs typeface="Arial" panose="020B0604020202020204" pitchFamily="34" charset="0"/>
              </a:rPr>
              <a:t>For more information call Jane Taylor 609-412-1855 or </a:t>
            </a:r>
            <a:br>
              <a:rPr lang="en-US" sz="2000" cap="none" dirty="0">
                <a:latin typeface="Arial" panose="020B0604020202020204" pitchFamily="34" charset="0"/>
                <a:cs typeface="Arial" panose="020B0604020202020204" pitchFamily="34" charset="0"/>
              </a:rPr>
            </a:br>
            <a:r>
              <a:rPr lang="en-US" sz="2000" b="1" cap="none" dirty="0">
                <a:latin typeface="Arial" panose="020B0604020202020204" pitchFamily="34" charset="0"/>
                <a:cs typeface="Arial" panose="020B0604020202020204" pitchFamily="34" charset="0"/>
              </a:rPr>
              <a:t>email: </a:t>
            </a:r>
            <a:r>
              <a:rPr lang="en-US" sz="2000" b="1" cap="none" dirty="0">
                <a:latin typeface="Arial" panose="020B0604020202020204" pitchFamily="34" charset="0"/>
                <a:cs typeface="Arial" panose="020B0604020202020204" pitchFamily="34" charset="0"/>
                <a:hlinkClick r:id="rId3"/>
              </a:rPr>
              <a:t>Janeht927@yahoo.com</a:t>
            </a:r>
            <a:r>
              <a:rPr lang="en-US" sz="2000" b="1" cap="none" dirty="0">
                <a:latin typeface="Arial" panose="020B0604020202020204" pitchFamily="34" charset="0"/>
                <a:cs typeface="Arial" panose="020B0604020202020204" pitchFamily="34" charset="0"/>
              </a:rPr>
              <a:t> </a:t>
            </a:r>
            <a:br>
              <a:rPr lang="en-US" sz="2000" cap="none" dirty="0">
                <a:latin typeface="Arial" panose="020B0604020202020204" pitchFamily="34" charset="0"/>
                <a:cs typeface="Arial" panose="020B0604020202020204" pitchFamily="34" charset="0"/>
              </a:rPr>
            </a:br>
            <a:br>
              <a:rPr lang="en-US" sz="2000" cap="none" dirty="0">
                <a:latin typeface="Arial" panose="020B0604020202020204" pitchFamily="34" charset="0"/>
                <a:cs typeface="Arial" panose="020B0604020202020204" pitchFamily="34" charset="0"/>
              </a:rPr>
            </a:br>
            <a:r>
              <a:rPr lang="en-US" sz="3200" cap="none" dirty="0">
                <a:latin typeface="Arial" panose="020B0604020202020204" pitchFamily="34" charset="0"/>
                <a:cs typeface="Arial" panose="020B0604020202020204" pitchFamily="34" charset="0"/>
              </a:rPr>
              <a:t>Next meeting: </a:t>
            </a:r>
            <a:r>
              <a:rPr lang="en-US" sz="3200" b="1" u="sng" cap="none" dirty="0">
                <a:latin typeface="Arial" panose="020B0604020202020204" pitchFamily="34" charset="0"/>
                <a:cs typeface="Arial" panose="020B0604020202020204" pitchFamily="34" charset="0"/>
              </a:rPr>
              <a:t>Tuesday, </a:t>
            </a:r>
            <a:r>
              <a:rPr lang="en-US" sz="3200" b="1" u="sng" dirty="0">
                <a:latin typeface="Arial" panose="020B0604020202020204" pitchFamily="34" charset="0"/>
                <a:cs typeface="Arial" panose="020B0604020202020204" pitchFamily="34" charset="0"/>
              </a:rPr>
              <a:t>August 19</a:t>
            </a:r>
            <a:r>
              <a:rPr lang="en-US" sz="3200" b="1" u="sng" cap="none" dirty="0">
                <a:latin typeface="Arial" panose="020B0604020202020204" pitchFamily="34" charset="0"/>
                <a:cs typeface="Arial" panose="020B0604020202020204" pitchFamily="34" charset="0"/>
              </a:rPr>
              <a:t>, 2025</a:t>
            </a:r>
            <a:br>
              <a:rPr lang="en-US" sz="3200" cap="none" dirty="0">
                <a:latin typeface="Arial" panose="020B0604020202020204" pitchFamily="34" charset="0"/>
                <a:cs typeface="Arial" panose="020B0604020202020204" pitchFamily="34" charset="0"/>
              </a:rPr>
            </a:br>
            <a:br>
              <a:rPr lang="en-US" sz="2000" cap="none" dirty="0">
                <a:latin typeface="Arial" panose="020B0604020202020204" pitchFamily="34" charset="0"/>
                <a:cs typeface="Arial" panose="020B0604020202020204" pitchFamily="34" charset="0"/>
              </a:rPr>
            </a:br>
            <a:r>
              <a:rPr lang="en-US" sz="2000" b="1" cap="none" dirty="0">
                <a:latin typeface="Arial" panose="020B0604020202020204" pitchFamily="34" charset="0"/>
                <a:cs typeface="Arial" panose="020B0604020202020204" pitchFamily="34" charset="0"/>
              </a:rPr>
              <a:t>Where: St. Peter's UM Church</a:t>
            </a:r>
            <a:br>
              <a:rPr lang="en-US" sz="2000" cap="none" dirty="0">
                <a:latin typeface="Arial" panose="020B0604020202020204" pitchFamily="34" charset="0"/>
                <a:cs typeface="Arial" panose="020B0604020202020204" pitchFamily="34" charset="0"/>
              </a:rPr>
            </a:br>
            <a:br>
              <a:rPr lang="en-US" sz="2000" cap="none" dirty="0">
                <a:latin typeface="Arial" panose="020B0604020202020204" pitchFamily="34" charset="0"/>
                <a:cs typeface="Arial" panose="020B0604020202020204" pitchFamily="34" charset="0"/>
              </a:rPr>
            </a:br>
            <a:r>
              <a:rPr lang="en-US" sz="2000" b="1" cap="none" dirty="0">
                <a:latin typeface="Arial" panose="020B0604020202020204" pitchFamily="34" charset="0"/>
                <a:cs typeface="Arial" panose="020B0604020202020204" pitchFamily="34" charset="0"/>
              </a:rPr>
              <a:t>Please spread the word that we are holding space for everyone and their grief. </a:t>
            </a:r>
            <a:br>
              <a:rPr lang="en-US" sz="2000" b="1" cap="none" dirty="0">
                <a:latin typeface="Arial" panose="020B0604020202020204" pitchFamily="34" charset="0"/>
                <a:cs typeface="Arial" panose="020B0604020202020204" pitchFamily="34" charset="0"/>
              </a:rPr>
            </a:br>
            <a:r>
              <a:rPr lang="en-US" sz="2000" b="1" cap="none" dirty="0">
                <a:latin typeface="Arial" panose="020B0604020202020204" pitchFamily="34" charset="0"/>
                <a:cs typeface="Arial" panose="020B0604020202020204" pitchFamily="34" charset="0"/>
              </a:rPr>
              <a:t>I always say: “I’m sorry you are here, but I’m glad we are here for you.”</a:t>
            </a:r>
            <a:br>
              <a:rPr lang="en-US" sz="2000" b="1" cap="none"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pic>
        <p:nvPicPr>
          <p:cNvPr id="23554" name="Picture 2" descr="https://staticapp.icpsc.com/icp/resources/mogile/380949/876ac7e26e20f26b3c91a1fa56c09c50.jpeg">
            <a:extLst>
              <a:ext uri="{FF2B5EF4-FFF2-40B4-BE49-F238E27FC236}">
                <a16:creationId xmlns:a16="http://schemas.microsoft.com/office/drawing/2014/main" id="{0D2EFA25-3495-4FF6-8E47-85623CE4C894}"/>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62904" y="369083"/>
            <a:ext cx="1366837" cy="134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257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98E56-2FB7-4773-892C-282CDE124D1D}"/>
              </a:ext>
            </a:extLst>
          </p:cNvPr>
          <p:cNvSpPr>
            <a:spLocks noGrp="1"/>
          </p:cNvSpPr>
          <p:nvPr>
            <p:ph type="title" idx="4294967295"/>
          </p:nvPr>
        </p:nvSpPr>
        <p:spPr>
          <a:xfrm>
            <a:off x="0" y="0"/>
            <a:ext cx="12185650" cy="6858000"/>
          </a:xfrm>
          <a:solidFill>
            <a:srgbClr val="FDADAD"/>
          </a:solidFill>
          <a:ln w="28575">
            <a:solidFill>
              <a:srgbClr val="CC3300"/>
            </a:solidFill>
          </a:ln>
        </p:spPr>
        <p:txBody>
          <a:bodyPr>
            <a:noAutofit/>
          </a:bodyPr>
          <a:lstStyle/>
          <a:p>
            <a:pPr algn="ctr">
              <a:lnSpc>
                <a:spcPct val="100000"/>
              </a:lnSpc>
            </a:pPr>
            <a:br>
              <a:rPr lang="en-US" sz="3200" b="1" dirty="0">
                <a:latin typeface="Arial" panose="020B0604020202020204" pitchFamily="34" charset="0"/>
                <a:cs typeface="Arial" panose="020B0604020202020204" pitchFamily="34" charset="0"/>
              </a:rPr>
            </a:b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Called to Care</a:t>
            </a:r>
            <a:br>
              <a:rPr lang="en-US" sz="3200" b="1" dirty="0">
                <a:latin typeface="Arial" panose="020B0604020202020204" pitchFamily="34" charset="0"/>
                <a:cs typeface="Arial" panose="020B0604020202020204" pitchFamily="34" charset="0"/>
              </a:rPr>
            </a:br>
            <a:br>
              <a:rPr lang="en-US" sz="1600" dirty="0">
                <a:solidFill>
                  <a:srgbClr val="CC3300"/>
                </a:solidFill>
                <a:latin typeface="Arial" panose="020B0604020202020204" pitchFamily="34" charset="0"/>
                <a:cs typeface="Arial" panose="020B0604020202020204" pitchFamily="34" charset="0"/>
              </a:rPr>
            </a:br>
            <a:r>
              <a:rPr lang="en-US" sz="2800" b="1" cap="none" dirty="0">
                <a:latin typeface="Arial" panose="020B0604020202020204" pitchFamily="34" charset="0"/>
                <a:cs typeface="Arial" panose="020B0604020202020204" pitchFamily="34" charset="0"/>
              </a:rPr>
              <a:t>One of the important ministries of St. Peter’s UMC </a:t>
            </a:r>
            <a:br>
              <a:rPr lang="en-US" sz="2800" b="1" cap="none" dirty="0">
                <a:latin typeface="Arial" panose="020B0604020202020204" pitchFamily="34" charset="0"/>
                <a:cs typeface="Arial" panose="020B0604020202020204" pitchFamily="34" charset="0"/>
              </a:rPr>
            </a:br>
            <a:r>
              <a:rPr lang="en-US" sz="2800" b="1" cap="none" dirty="0">
                <a:latin typeface="Arial" panose="020B0604020202020204" pitchFamily="34" charset="0"/>
                <a:cs typeface="Arial" panose="020B0604020202020204" pitchFamily="34" charset="0"/>
              </a:rPr>
              <a:t>throughout the years has been the visitation ministry.</a:t>
            </a:r>
            <a:br>
              <a:rPr lang="en-US" sz="2800" b="1" cap="none" dirty="0">
                <a:latin typeface="Arial" panose="020B0604020202020204" pitchFamily="34" charset="0"/>
                <a:cs typeface="Arial" panose="020B0604020202020204" pitchFamily="34" charset="0"/>
              </a:rPr>
            </a:br>
            <a:r>
              <a:rPr lang="en-US" sz="2800" b="1" cap="none" dirty="0">
                <a:latin typeface="Arial" panose="020B0604020202020204" pitchFamily="34" charset="0"/>
                <a:cs typeface="Arial" panose="020B0604020202020204" pitchFamily="34" charset="0"/>
              </a:rPr>
              <a:t> </a:t>
            </a:r>
            <a:br>
              <a:rPr lang="en-US" sz="2800" b="1" cap="none" dirty="0">
                <a:latin typeface="Arial" panose="020B0604020202020204" pitchFamily="34" charset="0"/>
                <a:cs typeface="Arial" panose="020B0604020202020204" pitchFamily="34" charset="0"/>
              </a:rPr>
            </a:br>
            <a:r>
              <a:rPr lang="en-US" sz="2800" b="1" cap="none" dirty="0">
                <a:latin typeface="Arial" panose="020B0604020202020204" pitchFamily="34" charset="0"/>
                <a:cs typeface="Arial" panose="020B0604020202020204" pitchFamily="34" charset="0"/>
              </a:rPr>
              <a:t>This vital outreach to our members and friends by making “check in” calls and visits has served to express our care and support.</a:t>
            </a:r>
            <a:br>
              <a:rPr lang="en-US" sz="2800" b="1" cap="none" dirty="0">
                <a:latin typeface="Arial" panose="020B0604020202020204" pitchFamily="34" charset="0"/>
                <a:cs typeface="Arial" panose="020B0604020202020204" pitchFamily="34" charset="0"/>
              </a:rPr>
            </a:br>
            <a:br>
              <a:rPr lang="en-US" sz="2800" b="1" cap="none" dirty="0">
                <a:latin typeface="Arial" panose="020B0604020202020204" pitchFamily="34" charset="0"/>
                <a:cs typeface="Arial" panose="020B0604020202020204" pitchFamily="34" charset="0"/>
              </a:rPr>
            </a:br>
            <a:r>
              <a:rPr lang="en-US" sz="2800" b="1" cap="none" dirty="0">
                <a:latin typeface="Arial" panose="020B0604020202020204" pitchFamily="34" charset="0"/>
                <a:cs typeface="Arial" panose="020B0604020202020204" pitchFamily="34" charset="0"/>
              </a:rPr>
              <a:t>If you would like to be a part of this group of visitors please call the church office (609-399-2988) or contact </a:t>
            </a:r>
            <a:br>
              <a:rPr lang="en-US" sz="2800" b="1" cap="none" dirty="0">
                <a:latin typeface="Arial" panose="020B0604020202020204" pitchFamily="34" charset="0"/>
                <a:cs typeface="Arial" panose="020B0604020202020204" pitchFamily="34" charset="0"/>
              </a:rPr>
            </a:br>
            <a:r>
              <a:rPr lang="en-US" sz="2800" b="1" cap="none" dirty="0">
                <a:latin typeface="Arial" panose="020B0604020202020204" pitchFamily="34" charset="0"/>
                <a:cs typeface="Arial" panose="020B0604020202020204" pitchFamily="34" charset="0"/>
              </a:rPr>
              <a:t>Pastor Kathleen (609-432-2726) or email her at </a:t>
            </a:r>
            <a:r>
              <a:rPr lang="en-US" sz="2800" b="1" cap="none" dirty="0">
                <a:latin typeface="Arial" panose="020B0604020202020204" pitchFamily="34" charset="0"/>
                <a:cs typeface="Arial" panose="020B0604020202020204" pitchFamily="34" charset="0"/>
                <a:hlinkClick r:id="rId3"/>
              </a:rPr>
              <a:t>kathleen@stpoc.org</a:t>
            </a:r>
            <a:r>
              <a:rPr lang="en-US" sz="2800" b="1" cap="none" dirty="0">
                <a:latin typeface="Arial" panose="020B0604020202020204" pitchFamily="34" charset="0"/>
                <a:cs typeface="Arial" panose="020B0604020202020204" pitchFamily="34" charset="0"/>
              </a:rPr>
              <a:t> to express your interest.</a:t>
            </a:r>
            <a:endParaRPr lang="en-US" sz="2800" b="1" dirty="0">
              <a:latin typeface="Arial" panose="020B0604020202020204" pitchFamily="34" charset="0"/>
              <a:cs typeface="Arial" panose="020B0604020202020204" pitchFamily="34" charset="0"/>
            </a:endParaRPr>
          </a:p>
        </p:txBody>
      </p:sp>
      <p:pic>
        <p:nvPicPr>
          <p:cNvPr id="24578" name="Picture 2" descr="https://staticapp.icpsc.com/icp/resources/mogile/380949/e0460b82f5e4e801c74d779255327f8d.jpeg">
            <a:extLst>
              <a:ext uri="{FF2B5EF4-FFF2-40B4-BE49-F238E27FC236}">
                <a16:creationId xmlns:a16="http://schemas.microsoft.com/office/drawing/2014/main" id="{9F3D3C56-D1AE-4F38-905D-B3DFD538DCD3}"/>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5168347" y="99393"/>
            <a:ext cx="2027065" cy="128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27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7A51-4FEE-42AF-82D9-913ACA8B20E2}"/>
              </a:ext>
            </a:extLst>
          </p:cNvPr>
          <p:cNvSpPr>
            <a:spLocks noGrp="1"/>
          </p:cNvSpPr>
          <p:nvPr>
            <p:ph type="title" idx="4294967295"/>
          </p:nvPr>
        </p:nvSpPr>
        <p:spPr>
          <a:xfrm>
            <a:off x="622301" y="119063"/>
            <a:ext cx="11036300" cy="3006725"/>
          </a:xfrm>
          <a:blipFill>
            <a:blip r:embed="rId3"/>
            <a:tile tx="0" ty="0" sx="100000" sy="100000" flip="none" algn="tl"/>
          </a:blip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lnSpc>
                <a:spcPct val="100000"/>
              </a:lnSpc>
            </a:pPr>
            <a:br>
              <a:rPr lang="en-US" sz="2800" b="1" u="sng" dirty="0">
                <a:solidFill>
                  <a:schemeClr val="tx1"/>
                </a:solidFill>
                <a:latin typeface="Arial" panose="020B0604020202020204" pitchFamily="34" charset="0"/>
                <a:cs typeface="Arial" panose="020B0604020202020204" pitchFamily="34" charset="0"/>
              </a:rPr>
            </a:br>
            <a:br>
              <a:rPr lang="en-US" sz="2800" b="1" u="sng" dirty="0">
                <a:solidFill>
                  <a:schemeClr val="tx1"/>
                </a:solidFill>
                <a:latin typeface="Arial" panose="020B0604020202020204" pitchFamily="34" charset="0"/>
                <a:cs typeface="Arial" panose="020B0604020202020204" pitchFamily="34" charset="0"/>
              </a:rPr>
            </a:br>
            <a:r>
              <a:rPr lang="en-US" sz="3100" b="1" u="sng" dirty="0">
                <a:solidFill>
                  <a:schemeClr val="tx1"/>
                </a:solidFill>
                <a:latin typeface="Arial" panose="020B0604020202020204" pitchFamily="34" charset="0"/>
                <a:cs typeface="Arial" panose="020B0604020202020204" pitchFamily="34" charset="0"/>
              </a:rPr>
              <a:t>METHODIST MEN'S MINISTRY</a:t>
            </a:r>
            <a:br>
              <a:rPr lang="en-US" sz="3100" b="1" u="sng" dirty="0">
                <a:solidFill>
                  <a:schemeClr val="tx1"/>
                </a:solidFill>
                <a:latin typeface="Arial" panose="020B0604020202020204" pitchFamily="34" charset="0"/>
                <a:cs typeface="Arial" panose="020B0604020202020204" pitchFamily="34" charset="0"/>
              </a:rPr>
            </a:br>
            <a:br>
              <a:rPr lang="en-US" sz="1800" b="1" u="sng" dirty="0">
                <a:solidFill>
                  <a:schemeClr val="tx1"/>
                </a:solidFill>
                <a:latin typeface="Arial" panose="020B0604020202020204" pitchFamily="34" charset="0"/>
                <a:cs typeface="Arial" panose="020B0604020202020204" pitchFamily="34" charset="0"/>
              </a:rPr>
            </a:br>
            <a:r>
              <a:rPr lang="en-US" sz="3100" b="1" dirty="0">
                <a:solidFill>
                  <a:schemeClr val="tx1"/>
                </a:solidFill>
                <a:latin typeface="Arial" panose="020B0604020202020204" pitchFamily="34" charset="0"/>
                <a:cs typeface="Arial" panose="020B0604020202020204" pitchFamily="34" charset="0"/>
              </a:rPr>
              <a:t>We are Ready and available to volunteer </a:t>
            </a:r>
            <a:br>
              <a:rPr lang="en-US" sz="3100" b="1" dirty="0">
                <a:solidFill>
                  <a:schemeClr val="tx1"/>
                </a:solidFill>
                <a:latin typeface="Arial" panose="020B0604020202020204" pitchFamily="34" charset="0"/>
                <a:cs typeface="Arial" panose="020B0604020202020204" pitchFamily="34" charset="0"/>
              </a:rPr>
            </a:br>
            <a:r>
              <a:rPr lang="en-US" sz="3100" b="1" dirty="0">
                <a:solidFill>
                  <a:schemeClr val="tx1"/>
                </a:solidFill>
                <a:latin typeface="Arial" panose="020B0604020202020204" pitchFamily="34" charset="0"/>
                <a:cs typeface="Arial" panose="020B0604020202020204" pitchFamily="34" charset="0"/>
              </a:rPr>
              <a:t>for whatever projects you may have!!!</a:t>
            </a:r>
            <a:br>
              <a:rPr lang="en-US" sz="3100" b="1" dirty="0">
                <a:solidFill>
                  <a:schemeClr val="tx1"/>
                </a:solidFill>
                <a:latin typeface="Arial" panose="020B0604020202020204" pitchFamily="34" charset="0"/>
                <a:cs typeface="Arial" panose="020B0604020202020204" pitchFamily="34" charset="0"/>
              </a:rPr>
            </a:br>
            <a:br>
              <a:rPr lang="en-US" sz="3100" b="1" dirty="0">
                <a:solidFill>
                  <a:schemeClr val="tx1"/>
                </a:solidFill>
                <a:latin typeface="Arial" panose="020B0604020202020204" pitchFamily="34" charset="0"/>
                <a:cs typeface="Arial" panose="020B0604020202020204" pitchFamily="34" charset="0"/>
              </a:rPr>
            </a:br>
            <a:r>
              <a:rPr lang="en-US" sz="3100" b="1" dirty="0">
                <a:solidFill>
                  <a:schemeClr val="tx1"/>
                </a:solidFill>
                <a:latin typeface="Arial" panose="020B0604020202020204" pitchFamily="34" charset="0"/>
                <a:cs typeface="Arial" panose="020B0604020202020204" pitchFamily="34" charset="0"/>
              </a:rPr>
              <a:t>Just give Keith Hartzell a Call at 609-289-1484</a:t>
            </a:r>
            <a:br>
              <a:rPr lang="en-US" sz="3100" b="1" u="sng" dirty="0">
                <a:solidFill>
                  <a:schemeClr val="tx1"/>
                </a:solidFill>
                <a:latin typeface="Arial" panose="020B0604020202020204" pitchFamily="34" charset="0"/>
                <a:cs typeface="Arial" panose="020B0604020202020204" pitchFamily="34" charset="0"/>
              </a:rPr>
            </a:br>
            <a:br>
              <a:rPr lang="en-US" sz="31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F947DAE-CA4F-445A-AE02-518B8B417705}"/>
              </a:ext>
            </a:extLst>
          </p:cNvPr>
          <p:cNvSpPr/>
          <p:nvPr/>
        </p:nvSpPr>
        <p:spPr>
          <a:xfrm>
            <a:off x="622301" y="3348265"/>
            <a:ext cx="11036300" cy="3390672"/>
          </a:xfrm>
          <a:prstGeom prst="rect">
            <a:avLst/>
          </a:prstGeom>
          <a:blipFill>
            <a:blip r:embed="rId3"/>
            <a:tile tx="0" ty="0" sx="100000" sy="100000" flip="none" algn="tl"/>
          </a:blipFill>
          <a:ln w="28575">
            <a:solidFill>
              <a:schemeClr val="tx1"/>
            </a:solidFill>
            <a:prstDash val="solid"/>
          </a:ln>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en-US" sz="900" b="1" i="1" dirty="0">
              <a:solidFill>
                <a:srgbClr val="FD0303"/>
              </a:solidFill>
              <a:latin typeface="Arial" panose="020B0604020202020204" pitchFamily="34" charset="0"/>
              <a:ea typeface="Times New Roman" panose="02020603050405020304" pitchFamily="18" charset="0"/>
            </a:endParaRPr>
          </a:p>
          <a:p>
            <a:pPr algn="ctr"/>
            <a:r>
              <a:rPr lang="en-US" sz="3600" b="1" i="1" dirty="0">
                <a:solidFill>
                  <a:srgbClr val="FD0303"/>
                </a:solidFill>
                <a:latin typeface="Arial" panose="020B0604020202020204" pitchFamily="34" charset="0"/>
                <a:ea typeface="Times New Roman" panose="02020603050405020304" pitchFamily="18" charset="0"/>
              </a:rPr>
              <a:t>Veterans Coffee Club (aka)</a:t>
            </a:r>
            <a:endParaRPr lang="en-US" sz="3600" b="1" dirty="0">
              <a:latin typeface="Calibri" panose="020F0502020204030204" pitchFamily="34" charset="0"/>
              <a:ea typeface="Calibri" panose="020F0502020204030204" pitchFamily="34" charset="0"/>
            </a:endParaRPr>
          </a:p>
          <a:p>
            <a:pPr algn="ctr">
              <a:spcBef>
                <a:spcPts val="750"/>
              </a:spcBef>
            </a:pPr>
            <a:r>
              <a:rPr lang="en-US" sz="3600" b="1" i="1" dirty="0">
                <a:solidFill>
                  <a:srgbClr val="FD0303"/>
                </a:solidFill>
                <a:latin typeface="Arial" panose="020B0604020202020204" pitchFamily="34" charset="0"/>
                <a:ea typeface="Times New Roman" panose="02020603050405020304" pitchFamily="18" charset="0"/>
              </a:rPr>
              <a:t>"A Cup of Joe"</a:t>
            </a:r>
            <a:endParaRPr lang="en-US" sz="3600" b="1" dirty="0">
              <a:latin typeface="Calibri" panose="020F0502020204030204" pitchFamily="34" charset="0"/>
              <a:ea typeface="Calibri" panose="020F0502020204030204" pitchFamily="34" charset="0"/>
            </a:endParaRPr>
          </a:p>
          <a:p>
            <a:pPr algn="ctr">
              <a:spcBef>
                <a:spcPts val="750"/>
              </a:spcBef>
            </a:pPr>
            <a:r>
              <a:rPr lang="en-US" sz="3600" b="1" dirty="0">
                <a:solidFill>
                  <a:srgbClr val="FD0303"/>
                </a:solidFill>
                <a:latin typeface="Arial" panose="020B0604020202020204" pitchFamily="34" charset="0"/>
                <a:ea typeface="Times New Roman" panose="02020603050405020304" pitchFamily="18" charset="0"/>
              </a:rPr>
              <a:t>Saturday, August 16, 2025, at 9am </a:t>
            </a:r>
            <a:endParaRPr lang="en-US" sz="3600" b="1" dirty="0">
              <a:latin typeface="Calibri" panose="020F0502020204030204" pitchFamily="34" charset="0"/>
              <a:ea typeface="Calibri" panose="020F0502020204030204" pitchFamily="34" charset="0"/>
            </a:endParaRPr>
          </a:p>
          <a:p>
            <a:pPr algn="ctr"/>
            <a:r>
              <a:rPr lang="en-US" sz="2800" dirty="0">
                <a:solidFill>
                  <a:srgbClr val="FD0303"/>
                </a:solidFill>
                <a:latin typeface="Arial" panose="020B0604020202020204" pitchFamily="34" charset="0"/>
                <a:ea typeface="Times New Roman" panose="02020603050405020304" pitchFamily="18" charset="0"/>
              </a:rPr>
              <a:t>Enjoy coffee, pastries, and fellowship with other veterans who meet on the </a:t>
            </a:r>
            <a:r>
              <a:rPr lang="en-US" sz="2800" i="1" u="sng" dirty="0">
                <a:solidFill>
                  <a:srgbClr val="FD0303"/>
                </a:solidFill>
                <a:latin typeface="Arial" panose="020B0604020202020204" pitchFamily="34" charset="0"/>
                <a:ea typeface="Times New Roman" panose="02020603050405020304" pitchFamily="18" charset="0"/>
              </a:rPr>
              <a:t>first</a:t>
            </a:r>
            <a:r>
              <a:rPr lang="en-US" sz="2800" dirty="0">
                <a:solidFill>
                  <a:srgbClr val="FD0303"/>
                </a:solidFill>
                <a:latin typeface="Arial" panose="020B0604020202020204" pitchFamily="34" charset="0"/>
                <a:ea typeface="Times New Roman" panose="02020603050405020304" pitchFamily="18" charset="0"/>
              </a:rPr>
              <a:t> and </a:t>
            </a:r>
            <a:r>
              <a:rPr lang="en-US" sz="2800" i="1" u="sng" dirty="0">
                <a:solidFill>
                  <a:srgbClr val="FD0303"/>
                </a:solidFill>
                <a:latin typeface="Arial" panose="020B0604020202020204" pitchFamily="34" charset="0"/>
                <a:ea typeface="Times New Roman" panose="02020603050405020304" pitchFamily="18" charset="0"/>
              </a:rPr>
              <a:t>third</a:t>
            </a:r>
            <a:r>
              <a:rPr lang="en-US" sz="2800" dirty="0">
                <a:solidFill>
                  <a:srgbClr val="FD0303"/>
                </a:solidFill>
                <a:latin typeface="Arial" panose="020B0604020202020204" pitchFamily="34" charset="0"/>
                <a:ea typeface="Times New Roman" panose="02020603050405020304" pitchFamily="18" charset="0"/>
              </a:rPr>
              <a:t> Saturday of each month.</a:t>
            </a:r>
            <a:r>
              <a:rPr lang="en-US" sz="2800" dirty="0">
                <a:solidFill>
                  <a:srgbClr val="515151"/>
                </a:solidFill>
                <a:latin typeface="Arial" panose="020B0604020202020204" pitchFamily="34" charset="0"/>
                <a:ea typeface="Times New Roman" panose="02020603050405020304" pitchFamily="18" charset="0"/>
              </a:rPr>
              <a:t> </a:t>
            </a:r>
          </a:p>
          <a:p>
            <a:pPr algn="ctr"/>
            <a:endParaRPr lang="en-US" sz="2800" dirty="0">
              <a:solidFill>
                <a:srgbClr val="515151"/>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17867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79372-0C96-4B21-8B49-704A8BB34A1D}"/>
              </a:ext>
            </a:extLst>
          </p:cNvPr>
          <p:cNvSpPr/>
          <p:nvPr/>
        </p:nvSpPr>
        <p:spPr>
          <a:xfrm>
            <a:off x="0" y="0"/>
            <a:ext cx="12192000" cy="6832640"/>
          </a:xfrm>
          <a:prstGeom prst="rect">
            <a:avLst/>
          </a:prstGeom>
          <a:blipFill>
            <a:blip r:embed="rId3"/>
            <a:tile tx="0" ty="0" sx="100000" sy="100000" flip="none" algn="tl"/>
          </a:blipFill>
          <a:ln w="28575">
            <a:solidFill>
              <a:schemeClr val="tx1"/>
            </a:solidFill>
          </a:ln>
        </p:spPr>
        <p:txBody>
          <a:bodyPr wrap="square">
            <a:spAutoFit/>
          </a:bodyPr>
          <a:lstStyle/>
          <a:p>
            <a:pPr algn="ctr"/>
            <a:endParaRPr lang="en-US" sz="3200" b="1" dirty="0">
              <a:solidFill>
                <a:srgbClr val="333333"/>
              </a:solidFill>
              <a:latin typeface="Arial" panose="020B0604020202020204" pitchFamily="34" charset="0"/>
              <a:ea typeface="Calibri" panose="020F0502020204030204" pitchFamily="34" charset="0"/>
            </a:endParaRPr>
          </a:p>
          <a:p>
            <a:pPr algn="ctr"/>
            <a:endParaRPr lang="en-US" sz="3200" b="1" dirty="0">
              <a:solidFill>
                <a:srgbClr val="333333"/>
              </a:solidFill>
              <a:latin typeface="Arial" panose="020B0604020202020204" pitchFamily="34" charset="0"/>
              <a:ea typeface="Calibri" panose="020F0502020204030204" pitchFamily="34" charset="0"/>
            </a:endParaRPr>
          </a:p>
          <a:p>
            <a:pPr algn="ctr"/>
            <a:endParaRPr lang="en-US" sz="3200" b="1" dirty="0">
              <a:solidFill>
                <a:srgbClr val="333333"/>
              </a:solidFill>
              <a:latin typeface="Arial" panose="020B0604020202020204" pitchFamily="34" charset="0"/>
              <a:ea typeface="Calibri" panose="020F0502020204030204" pitchFamily="34" charset="0"/>
            </a:endParaRPr>
          </a:p>
          <a:p>
            <a:pPr algn="ctr"/>
            <a:endParaRPr lang="en-US" sz="3200" b="1" dirty="0">
              <a:solidFill>
                <a:srgbClr val="333333"/>
              </a:solidFill>
              <a:latin typeface="Arial" panose="020B0604020202020204" pitchFamily="34" charset="0"/>
              <a:ea typeface="Calibri" panose="020F0502020204030204" pitchFamily="34" charset="0"/>
            </a:endParaRPr>
          </a:p>
          <a:p>
            <a:pPr algn="ctr"/>
            <a:r>
              <a:rPr lang="en-US" sz="4000" b="1" dirty="0">
                <a:solidFill>
                  <a:srgbClr val="333333"/>
                </a:solidFill>
                <a:latin typeface="Arial" panose="020B0604020202020204" pitchFamily="34" charset="0"/>
                <a:ea typeface="Calibri" panose="020F0502020204030204" pitchFamily="34" charset="0"/>
              </a:rPr>
              <a:t>AA Meetings Held at St. Peter's UMC</a:t>
            </a:r>
          </a:p>
          <a:p>
            <a:pPr algn="ctr"/>
            <a:endParaRPr lang="en-US" sz="4000" dirty="0">
              <a:latin typeface="Calibri" panose="020F0502020204030204" pitchFamily="34" charset="0"/>
              <a:ea typeface="Calibri" panose="020F0502020204030204" pitchFamily="34" charset="0"/>
            </a:endParaRPr>
          </a:p>
          <a:p>
            <a:pPr algn="ctr">
              <a:spcBef>
                <a:spcPts val="1200"/>
              </a:spcBef>
            </a:pPr>
            <a:r>
              <a:rPr lang="en-US" sz="4000" b="1" dirty="0">
                <a:solidFill>
                  <a:srgbClr val="333333"/>
                </a:solidFill>
                <a:latin typeface="Arial" panose="020B0604020202020204" pitchFamily="34" charset="0"/>
                <a:ea typeface="Calibri" panose="020F0502020204030204" pitchFamily="34" charset="0"/>
              </a:rPr>
              <a:t>Monday through Saturday from 7:30am to 8:30am</a:t>
            </a:r>
          </a:p>
          <a:p>
            <a:pPr algn="ctr">
              <a:spcBef>
                <a:spcPts val="1200"/>
              </a:spcBef>
            </a:pPr>
            <a:endParaRPr lang="en-US" sz="4000" b="1" dirty="0">
              <a:solidFill>
                <a:srgbClr val="333333"/>
              </a:solidFill>
              <a:latin typeface="Arial" panose="020B0604020202020204" pitchFamily="34" charset="0"/>
              <a:ea typeface="Calibri" panose="020F0502020204030204" pitchFamily="34" charset="0"/>
            </a:endParaRPr>
          </a:p>
          <a:p>
            <a:pPr algn="ctr">
              <a:spcBef>
                <a:spcPts val="1200"/>
              </a:spcBef>
            </a:pPr>
            <a:r>
              <a:rPr lang="en-US" sz="4000" b="1" dirty="0">
                <a:solidFill>
                  <a:srgbClr val="333333"/>
                </a:solidFill>
                <a:latin typeface="Arial" panose="020B0604020202020204" pitchFamily="34" charset="0"/>
                <a:ea typeface="Calibri" panose="020F0502020204030204" pitchFamily="34" charset="0"/>
              </a:rPr>
              <a:t> In Room 121</a:t>
            </a:r>
            <a:endParaRPr lang="en-US" sz="3200" b="1" dirty="0">
              <a:solidFill>
                <a:srgbClr val="333333"/>
              </a:solidFill>
              <a:latin typeface="Arial" panose="020B0604020202020204" pitchFamily="34" charset="0"/>
              <a:ea typeface="Calibri" panose="020F0502020204030204" pitchFamily="34" charset="0"/>
            </a:endParaRPr>
          </a:p>
          <a:p>
            <a:pPr algn="ctr"/>
            <a:endParaRPr lang="en-US" sz="3200" b="1" dirty="0">
              <a:solidFill>
                <a:srgbClr val="333333"/>
              </a:solidFill>
              <a:latin typeface="Arial" panose="020B0604020202020204" pitchFamily="34" charset="0"/>
              <a:ea typeface="Calibri" panose="020F0502020204030204" pitchFamily="34" charset="0"/>
            </a:endParaRPr>
          </a:p>
          <a:p>
            <a:pPr algn="ctr"/>
            <a:endParaRPr lang="en-US" sz="2400" dirty="0"/>
          </a:p>
          <a:p>
            <a:pPr algn="ctr"/>
            <a:endParaRPr lang="en-US" sz="2400" dirty="0"/>
          </a:p>
        </p:txBody>
      </p:sp>
    </p:spTree>
    <p:extLst>
      <p:ext uri="{BB962C8B-B14F-4D97-AF65-F5344CB8AC3E}">
        <p14:creationId xmlns:p14="http://schemas.microsoft.com/office/powerpoint/2010/main" val="1275728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C9E2-C3E8-45F3-ADE0-340DD285EAF5}"/>
              </a:ext>
            </a:extLst>
          </p:cNvPr>
          <p:cNvSpPr>
            <a:spLocks noGrp="1"/>
          </p:cNvSpPr>
          <p:nvPr>
            <p:ph type="title" idx="4294967295"/>
          </p:nvPr>
        </p:nvSpPr>
        <p:spPr>
          <a:xfrm>
            <a:off x="-112713" y="0"/>
            <a:ext cx="12304713" cy="6858000"/>
          </a:xfrm>
          <a:blipFill>
            <a:blip r:embed="rId3"/>
            <a:tile tx="0" ty="0" sx="100000" sy="100000" flip="none" algn="tl"/>
          </a:blipFill>
          <a:ln w="28575">
            <a:solidFill>
              <a:schemeClr val="tx1"/>
            </a:solidFill>
          </a:ln>
          <a:effectLst>
            <a:innerShdw blurRad="63500" dist="50800" dir="16200000">
              <a:prstClr val="black">
                <a:alpha val="50000"/>
              </a:prstClr>
            </a:innerShdw>
          </a:effectLst>
          <a:scene3d>
            <a:camera prst="obliqueTopLeft"/>
            <a:lightRig rig="threePt" dir="t"/>
          </a:scene3d>
        </p:spPr>
        <p:txBody>
          <a:bodyPr>
            <a:normAutofit fontScale="90000"/>
          </a:bodyPr>
          <a:lstStyle/>
          <a:p>
            <a:pPr algn="ctr"/>
            <a:r>
              <a:rPr lang="en-US" sz="2000" cap="none" dirty="0">
                <a:latin typeface="Arial" panose="020B0604020202020204" pitchFamily="34" charset="0"/>
                <a:cs typeface="Arial" panose="020B0604020202020204" pitchFamily="34" charset="0"/>
              </a:rPr>
              <a:t> </a:t>
            </a:r>
            <a:br>
              <a:rPr lang="en-US" sz="2000" cap="none" dirty="0">
                <a:latin typeface="Arial" panose="020B0604020202020204" pitchFamily="34" charset="0"/>
                <a:cs typeface="Arial" panose="020B0604020202020204" pitchFamily="34" charset="0"/>
              </a:rPr>
            </a:br>
            <a:br>
              <a:rPr lang="en-US" sz="2000" cap="none" dirty="0">
                <a:latin typeface="Arial" panose="020B0604020202020204" pitchFamily="34" charset="0"/>
                <a:cs typeface="Arial" panose="020B0604020202020204" pitchFamily="34" charset="0"/>
              </a:rPr>
            </a:br>
            <a:br>
              <a:rPr lang="en-US" sz="2000" cap="none" dirty="0">
                <a:latin typeface="Arial" panose="020B0604020202020204" pitchFamily="34" charset="0"/>
                <a:cs typeface="Arial" panose="020B0604020202020204" pitchFamily="34" charset="0"/>
              </a:rPr>
            </a:br>
            <a:br>
              <a:rPr lang="en-US" sz="2000" cap="none" dirty="0">
                <a:latin typeface="Arial" panose="020B0604020202020204" pitchFamily="34" charset="0"/>
                <a:cs typeface="Arial" panose="020B0604020202020204" pitchFamily="34" charset="0"/>
              </a:rPr>
            </a:br>
            <a:br>
              <a:rPr lang="en-US" sz="2000" cap="none" dirty="0">
                <a:latin typeface="Arial" panose="020B0604020202020204" pitchFamily="34" charset="0"/>
                <a:cs typeface="Arial" panose="020B0604020202020204" pitchFamily="34" charset="0"/>
              </a:rPr>
            </a:br>
            <a:br>
              <a:rPr lang="en-US" sz="2000" cap="none" dirty="0">
                <a:latin typeface="Arial" panose="020B0604020202020204" pitchFamily="34" charset="0"/>
                <a:cs typeface="Arial" panose="020B0604020202020204" pitchFamily="34" charset="0"/>
              </a:rPr>
            </a:br>
            <a:br>
              <a:rPr lang="en-US" sz="2000" cap="none" dirty="0">
                <a:latin typeface="Arial" panose="020B0604020202020204" pitchFamily="34" charset="0"/>
                <a:cs typeface="Arial" panose="020B0604020202020204" pitchFamily="34" charset="0"/>
              </a:rPr>
            </a:br>
            <a:br>
              <a:rPr lang="en-US" sz="2000" cap="none" dirty="0">
                <a:latin typeface="Arial" panose="020B0604020202020204" pitchFamily="34" charset="0"/>
                <a:cs typeface="Arial" panose="020B0604020202020204" pitchFamily="34" charset="0"/>
              </a:rPr>
            </a:br>
            <a:r>
              <a:rPr lang="en-US" sz="4400" b="1" cap="none" dirty="0">
                <a:latin typeface="Arial" panose="020B0604020202020204" pitchFamily="34" charset="0"/>
                <a:cs typeface="Arial" panose="020B0604020202020204" pitchFamily="34" charset="0"/>
              </a:rPr>
              <a:t>Travel in England and pilgrimage </a:t>
            </a:r>
            <a:br>
              <a:rPr lang="en-US" sz="4400" b="1" cap="none" dirty="0">
                <a:latin typeface="Arial" panose="020B0604020202020204" pitchFamily="34" charset="0"/>
                <a:cs typeface="Arial" panose="020B0604020202020204" pitchFamily="34" charset="0"/>
              </a:rPr>
            </a:br>
            <a:r>
              <a:rPr lang="en-US" sz="4400" b="1" cap="none" dirty="0">
                <a:latin typeface="Arial" panose="020B0604020202020204" pitchFamily="34" charset="0"/>
                <a:cs typeface="Arial" panose="020B0604020202020204" pitchFamily="34" charset="0"/>
              </a:rPr>
              <a:t>to Wesley sites!</a:t>
            </a:r>
            <a:br>
              <a:rPr lang="en-US" sz="4400" cap="none" dirty="0">
                <a:latin typeface="Arial" panose="020B0604020202020204" pitchFamily="34" charset="0"/>
                <a:cs typeface="Arial" panose="020B0604020202020204" pitchFamily="34" charset="0"/>
              </a:rPr>
            </a:br>
            <a:br>
              <a:rPr lang="en-US" sz="2000" cap="none" dirty="0">
                <a:latin typeface="Arial" panose="020B0604020202020204" pitchFamily="34" charset="0"/>
                <a:cs typeface="Arial" panose="020B0604020202020204" pitchFamily="34" charset="0"/>
              </a:rPr>
            </a:br>
            <a:r>
              <a:rPr lang="en-US" sz="3100" b="1" cap="none" dirty="0">
                <a:latin typeface="Arial" panose="020B0604020202020204" pitchFamily="34" charset="0"/>
                <a:cs typeface="Arial" panose="020B0604020202020204" pitchFamily="34" charset="0"/>
              </a:rPr>
              <a:t>Join St. Peter’s for a faith, fun, and fellowship filled </a:t>
            </a:r>
            <a:br>
              <a:rPr lang="en-US" sz="3100" b="1" cap="none" dirty="0">
                <a:latin typeface="Arial" panose="020B0604020202020204" pitchFamily="34" charset="0"/>
                <a:cs typeface="Arial" panose="020B0604020202020204" pitchFamily="34" charset="0"/>
              </a:rPr>
            </a:br>
            <a:r>
              <a:rPr lang="en-US" sz="3100" b="1" cap="none" dirty="0">
                <a:latin typeface="Arial" panose="020B0604020202020204" pitchFamily="34" charset="0"/>
                <a:cs typeface="Arial" panose="020B0604020202020204" pitchFamily="34" charset="0"/>
              </a:rPr>
              <a:t>10-day trip to England! </a:t>
            </a:r>
            <a:br>
              <a:rPr lang="en-US" sz="3100" b="1" cap="none" dirty="0">
                <a:latin typeface="Arial" panose="020B0604020202020204" pitchFamily="34" charset="0"/>
                <a:cs typeface="Arial" panose="020B0604020202020204" pitchFamily="34" charset="0"/>
              </a:rPr>
            </a:br>
            <a:r>
              <a:rPr lang="en-US" sz="3100" b="1" cap="none" dirty="0">
                <a:latin typeface="Arial" panose="020B0604020202020204" pitchFamily="34" charset="0"/>
                <a:cs typeface="Arial" panose="020B0604020202020204" pitchFamily="34" charset="0"/>
              </a:rPr>
              <a:t>The dates are October 10th - 19</a:t>
            </a:r>
            <a:r>
              <a:rPr lang="en-US" sz="3100" b="1" cap="none" baseline="30000" dirty="0">
                <a:latin typeface="Arial" panose="020B0604020202020204" pitchFamily="34" charset="0"/>
                <a:cs typeface="Arial" panose="020B0604020202020204" pitchFamily="34" charset="0"/>
              </a:rPr>
              <a:t>th</a:t>
            </a:r>
            <a:r>
              <a:rPr lang="en-US" sz="3100" b="1" cap="none" dirty="0">
                <a:latin typeface="Arial" panose="020B0604020202020204" pitchFamily="34" charset="0"/>
                <a:cs typeface="Arial" panose="020B0604020202020204" pitchFamily="34" charset="0"/>
              </a:rPr>
              <a:t>, 2025. </a:t>
            </a:r>
            <a:br>
              <a:rPr lang="en-US" sz="3100" b="1" cap="none" dirty="0">
                <a:latin typeface="Arial" panose="020B0604020202020204" pitchFamily="34" charset="0"/>
                <a:cs typeface="Arial" panose="020B0604020202020204" pitchFamily="34" charset="0"/>
              </a:rPr>
            </a:br>
            <a:br>
              <a:rPr lang="en-US" sz="1800" cap="none" dirty="0">
                <a:latin typeface="Arial" panose="020B0604020202020204" pitchFamily="34" charset="0"/>
                <a:cs typeface="Arial" panose="020B0604020202020204" pitchFamily="34" charset="0"/>
              </a:rPr>
            </a:br>
            <a:r>
              <a:rPr lang="en-US" sz="1800" cap="none" dirty="0">
                <a:latin typeface="Arial" panose="020B0604020202020204" pitchFamily="34" charset="0"/>
                <a:cs typeface="Arial" panose="020B0604020202020204" pitchFamily="34" charset="0"/>
              </a:rPr>
              <a:t>Led by the Rev. Dr. Bob Williams (former general secretary of the united Methodist commission on archives and history) and Rev. Erik Hall (lead pastor at St. Peter’s UMC in Ocean City), we will visit sites important in the life of John and Charles Wesley and our Methodist heritage. Be inspired by seeing John Wesley's prayer room in his home in London, visit the church in Epworth where he was baptized, his family home, and worship in the chapel he had built in London. Also, travel will take us to the tower of London, the Cotswold's, Shakespeare's home, Coventry cathedral, Oxford University and Bath (a city of roman origin). </a:t>
            </a:r>
            <a:br>
              <a:rPr lang="en-US" sz="1800" cap="none" dirty="0">
                <a:latin typeface="Arial" panose="020B0604020202020204" pitchFamily="34" charset="0"/>
                <a:cs typeface="Arial" panose="020B0604020202020204" pitchFamily="34" charset="0"/>
              </a:rPr>
            </a:br>
            <a:br>
              <a:rPr lang="en-US" sz="1800" cap="none" dirty="0">
                <a:latin typeface="Arial" panose="020B0604020202020204" pitchFamily="34" charset="0"/>
                <a:cs typeface="Arial" panose="020B0604020202020204" pitchFamily="34" charset="0"/>
              </a:rPr>
            </a:br>
            <a:r>
              <a:rPr lang="en-US" sz="2000" b="1" cap="none" dirty="0">
                <a:latin typeface="Arial" panose="020B0604020202020204" pitchFamily="34" charset="0"/>
                <a:cs typeface="Arial" panose="020B0604020202020204" pitchFamily="34" charset="0"/>
              </a:rPr>
              <a:t>Trip cost will be $3998 and includes airfare, first-class hotels, deluxe </a:t>
            </a:r>
            <a:r>
              <a:rPr lang="en-US" sz="2000" b="1" cap="none" dirty="0" err="1">
                <a:latin typeface="Arial" panose="020B0604020202020204" pitchFamily="34" charset="0"/>
                <a:cs typeface="Arial" panose="020B0604020202020204" pitchFamily="34" charset="0"/>
              </a:rPr>
              <a:t>motorcoach</a:t>
            </a:r>
            <a:r>
              <a:rPr lang="en-US" sz="2000" b="1" cap="none" dirty="0">
                <a:latin typeface="Arial" panose="020B0604020202020204" pitchFamily="34" charset="0"/>
                <a:cs typeface="Arial" panose="020B0604020202020204" pitchFamily="34" charset="0"/>
              </a:rPr>
              <a:t>, taxes, tips, and entrance fees, and most meals. Go to: </a:t>
            </a:r>
            <a:r>
              <a:rPr lang="en-US" sz="2000" b="1" cap="none" dirty="0" err="1">
                <a:latin typeface="Arial" panose="020B0604020202020204" pitchFamily="34" charset="0"/>
                <a:cs typeface="Arial" panose="020B0604020202020204" pitchFamily="34" charset="0"/>
              </a:rPr>
              <a:t>makingwaves.church</a:t>
            </a:r>
            <a:r>
              <a:rPr lang="en-US" sz="2000" b="1" cap="none" dirty="0">
                <a:latin typeface="Arial" panose="020B0604020202020204" pitchFamily="34" charset="0"/>
                <a:cs typeface="Arial" panose="020B0604020202020204" pitchFamily="34" charset="0"/>
              </a:rPr>
              <a:t> to download a brochure and register, or contact Pastor Erik. </a:t>
            </a:r>
            <a:br>
              <a:rPr lang="en-US" sz="1800" cap="none" dirty="0">
                <a:latin typeface="Arial" panose="020B0604020202020204" pitchFamily="34" charset="0"/>
                <a:cs typeface="Arial" panose="020B0604020202020204" pitchFamily="34" charset="0"/>
              </a:rPr>
            </a:br>
            <a:endParaRPr lang="en-US" sz="1800" cap="none" dirty="0">
              <a:solidFill>
                <a:srgbClr val="CC3300"/>
              </a:solidFill>
            </a:endParaRPr>
          </a:p>
        </p:txBody>
      </p:sp>
      <p:pic>
        <p:nvPicPr>
          <p:cNvPr id="6" name="Picture 5">
            <a:extLst>
              <a:ext uri="{FF2B5EF4-FFF2-40B4-BE49-F238E27FC236}">
                <a16:creationId xmlns:a16="http://schemas.microsoft.com/office/drawing/2014/main" id="{D16F3417-B83F-479A-B7FE-88FA470B1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44" y="258417"/>
            <a:ext cx="3346173" cy="1421296"/>
          </a:xfrm>
          <a:prstGeom prst="rect">
            <a:avLst/>
          </a:prstGeom>
          <a:scene3d>
            <a:camera prst="perspectiveHeroicExtremeRightFacing"/>
            <a:lightRig rig="threePt" dir="t"/>
          </a:scene3d>
        </p:spPr>
      </p:pic>
      <p:pic>
        <p:nvPicPr>
          <p:cNvPr id="8" name="Picture 7">
            <a:extLst>
              <a:ext uri="{FF2B5EF4-FFF2-40B4-BE49-F238E27FC236}">
                <a16:creationId xmlns:a16="http://schemas.microsoft.com/office/drawing/2014/main" id="{500C124B-C00B-4962-BBAB-D5CACA3249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7714" y="337930"/>
            <a:ext cx="3419061" cy="1729409"/>
          </a:xfrm>
          <a:prstGeom prst="rect">
            <a:avLst/>
          </a:prstGeom>
          <a:effectLst>
            <a:glow rad="63500">
              <a:schemeClr val="accent3">
                <a:satMod val="175000"/>
                <a:alpha val="40000"/>
              </a:schemeClr>
            </a:glow>
          </a:effectLst>
          <a:scene3d>
            <a:camera prst="isometricOffAxis2Left"/>
            <a:lightRig rig="threePt" dir="t"/>
          </a:scene3d>
        </p:spPr>
      </p:pic>
    </p:spTree>
    <p:extLst>
      <p:ext uri="{BB962C8B-B14F-4D97-AF65-F5344CB8AC3E}">
        <p14:creationId xmlns:p14="http://schemas.microsoft.com/office/powerpoint/2010/main" val="3707149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2829-2B40-4563-8A32-0C43B55422E2}"/>
              </a:ext>
            </a:extLst>
          </p:cNvPr>
          <p:cNvSpPr>
            <a:spLocks noGrp="1"/>
          </p:cNvSpPr>
          <p:nvPr>
            <p:ph type="title"/>
          </p:nvPr>
        </p:nvSpPr>
        <p:spPr>
          <a:xfrm>
            <a:off x="0" y="1"/>
            <a:ext cx="12192000" cy="6858000"/>
          </a:xfrm>
          <a:blipFill>
            <a:blip r:embed="rId3"/>
            <a:tile tx="0" ty="0" sx="100000" sy="100000" flip="none" algn="tl"/>
          </a:blipFill>
          <a:ln w="28575">
            <a:solidFill>
              <a:srgbClr val="FF0000"/>
            </a:solidFill>
          </a:ln>
        </p:spPr>
        <p:txBody>
          <a:bodyPr>
            <a:noAutofit/>
          </a:bodyPr>
          <a:lstStyle/>
          <a:p>
            <a:pPr algn="ct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cap="none" dirty="0">
                <a:latin typeface="Arial" panose="020B0604020202020204" pitchFamily="34" charset="0"/>
                <a:cs typeface="Arial" panose="020B0604020202020204" pitchFamily="34" charset="0"/>
              </a:rPr>
            </a:br>
            <a:r>
              <a:rPr lang="en-US" sz="2800" b="1" cap="none" dirty="0">
                <a:latin typeface="Arial" panose="020B0604020202020204" pitchFamily="34" charset="0"/>
                <a:cs typeface="Arial" panose="020B0604020202020204" pitchFamily="34" charset="0"/>
              </a:rPr>
              <a:t>EQUAL EXCHANGE - Fairly Traded</a:t>
            </a:r>
            <a:br>
              <a:rPr lang="en-US" sz="2800" cap="none" dirty="0">
                <a:latin typeface="Arial" panose="020B0604020202020204" pitchFamily="34" charset="0"/>
                <a:cs typeface="Arial" panose="020B0604020202020204" pitchFamily="34" charset="0"/>
              </a:rPr>
            </a:br>
            <a:r>
              <a:rPr lang="en-US" sz="2800" b="1" cap="none" dirty="0">
                <a:latin typeface="Arial" panose="020B0604020202020204" pitchFamily="34" charset="0"/>
                <a:cs typeface="Arial" panose="020B0604020202020204" pitchFamily="34" charset="0"/>
              </a:rPr>
              <a:t>Organic Chocolate and Coffee for Sale!</a:t>
            </a:r>
            <a:br>
              <a:rPr lang="en-US" sz="2800" b="1" cap="none" dirty="0">
                <a:latin typeface="Arial" panose="020B0604020202020204" pitchFamily="34" charset="0"/>
                <a:cs typeface="Arial" panose="020B0604020202020204" pitchFamily="34" charset="0"/>
              </a:rPr>
            </a:br>
            <a:br>
              <a:rPr lang="en-US" sz="1600" cap="none"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Visit the Mission's Team chocolate and coffee cart to purchase a variety of delicious flavors and blends! All grown by Small Farmer Co-ops! All proceeds benefit St. Peter's Missions!</a:t>
            </a:r>
            <a:br>
              <a:rPr lang="en-US" sz="2400" cap="none" dirty="0">
                <a:latin typeface="Arial" panose="020B0604020202020204" pitchFamily="34" charset="0"/>
                <a:cs typeface="Arial" panose="020B0604020202020204" pitchFamily="34" charset="0"/>
              </a:rPr>
            </a:br>
            <a:br>
              <a:rPr lang="en-US" sz="2800" cap="none" dirty="0">
                <a:latin typeface="Arial" panose="020B0604020202020204" pitchFamily="34" charset="0"/>
                <a:cs typeface="Arial" panose="020B0604020202020204" pitchFamily="34" charset="0"/>
              </a:rPr>
            </a:br>
            <a:r>
              <a:rPr lang="en-US" sz="2800" b="1" cap="none" dirty="0">
                <a:latin typeface="Arial" panose="020B0604020202020204" pitchFamily="34" charset="0"/>
                <a:cs typeface="Arial" panose="020B0604020202020204" pitchFamily="34" charset="0"/>
              </a:rPr>
              <a:t>Coffee $12 or (2) for $20 - Chocolate Bars $6 or (2) for $10</a:t>
            </a:r>
            <a:br>
              <a:rPr lang="en-US" sz="2800" cap="none" dirty="0">
                <a:latin typeface="Arial" panose="020B0604020202020204" pitchFamily="34" charset="0"/>
                <a:cs typeface="Arial" panose="020B0604020202020204" pitchFamily="34" charset="0"/>
              </a:rPr>
            </a:br>
            <a:r>
              <a:rPr lang="en-US" sz="2800" cap="none" dirty="0">
                <a:latin typeface="Arial" panose="020B0604020202020204" pitchFamily="34" charset="0"/>
                <a:cs typeface="Arial" panose="020B0604020202020204" pitchFamily="34" charset="0"/>
              </a:rPr>
              <a:t>Checks payable to: St. Peter's UMC </a:t>
            </a:r>
            <a:br>
              <a:rPr lang="en-US" sz="2800" cap="none" dirty="0">
                <a:latin typeface="Arial" panose="020B0604020202020204" pitchFamily="34" charset="0"/>
                <a:cs typeface="Arial" panose="020B0604020202020204" pitchFamily="34" charset="0"/>
              </a:rPr>
            </a:br>
            <a:r>
              <a:rPr lang="en-US" sz="2800" cap="none" dirty="0">
                <a:latin typeface="Arial" panose="020B0604020202020204" pitchFamily="34" charset="0"/>
                <a:cs typeface="Arial" panose="020B0604020202020204" pitchFamily="34" charset="0"/>
              </a:rPr>
              <a:t>Mission's General in memo Line or exact cash. </a:t>
            </a:r>
            <a:br>
              <a:rPr lang="en-US" sz="2800" cap="none" dirty="0">
                <a:latin typeface="Arial" panose="020B0604020202020204" pitchFamily="34" charset="0"/>
                <a:cs typeface="Arial" panose="020B0604020202020204" pitchFamily="34" charset="0"/>
              </a:rPr>
            </a:br>
            <a:r>
              <a:rPr lang="en-US" sz="2800" cap="none" dirty="0">
                <a:latin typeface="Arial" panose="020B0604020202020204" pitchFamily="34" charset="0"/>
                <a:cs typeface="Arial" panose="020B0604020202020204" pitchFamily="34" charset="0"/>
              </a:rPr>
              <a:t>Thank you so much for your support!</a:t>
            </a:r>
            <a:endParaRPr lang="en-US" sz="2800" dirty="0">
              <a:latin typeface="Arial" panose="020B0604020202020204" pitchFamily="34" charset="0"/>
              <a:cs typeface="Arial" panose="020B0604020202020204" pitchFamily="34" charset="0"/>
            </a:endParaRPr>
          </a:p>
        </p:txBody>
      </p:sp>
      <p:pic>
        <p:nvPicPr>
          <p:cNvPr id="25602" name="Picture 2" descr="https://staticapp.icpsc.com/icp/resources/mogile/380949/d5ac2d2b72a45eaf6f3497486c2b0fdc.jpeg">
            <a:extLst>
              <a:ext uri="{FF2B5EF4-FFF2-40B4-BE49-F238E27FC236}">
                <a16:creationId xmlns:a16="http://schemas.microsoft.com/office/drawing/2014/main" id="{10A019D7-3D5A-4EA3-86E1-D240AB6B6C36}"/>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4858993" y="164686"/>
            <a:ext cx="21717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697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BBAD-49C8-4700-9203-A2E54F810B13}"/>
              </a:ext>
            </a:extLst>
          </p:cNvPr>
          <p:cNvSpPr>
            <a:spLocks noGrp="1"/>
          </p:cNvSpPr>
          <p:nvPr>
            <p:ph type="title"/>
          </p:nvPr>
        </p:nvSpPr>
        <p:spPr>
          <a:xfrm>
            <a:off x="838200" y="365126"/>
            <a:ext cx="10515600" cy="1052514"/>
          </a:xfrm>
        </p:spPr>
        <p:txBody>
          <a:bodyPr/>
          <a:lstStyle/>
          <a:p>
            <a:endParaRPr lang="en-US" dirty="0"/>
          </a:p>
        </p:txBody>
      </p:sp>
      <p:graphicFrame>
        <p:nvGraphicFramePr>
          <p:cNvPr id="3" name="Table 2">
            <a:extLst>
              <a:ext uri="{FF2B5EF4-FFF2-40B4-BE49-F238E27FC236}">
                <a16:creationId xmlns:a16="http://schemas.microsoft.com/office/drawing/2014/main" id="{578FF0EA-D1F8-4F9C-BDD4-5C061B8B3F33}"/>
              </a:ext>
            </a:extLst>
          </p:cNvPr>
          <p:cNvGraphicFramePr>
            <a:graphicFrameLocks noGrp="1"/>
          </p:cNvGraphicFramePr>
          <p:nvPr>
            <p:extLst>
              <p:ext uri="{D42A27DB-BD31-4B8C-83A1-F6EECF244321}">
                <p14:modId xmlns:p14="http://schemas.microsoft.com/office/powerpoint/2010/main" val="3070312118"/>
              </p:ext>
            </p:extLst>
          </p:nvPr>
        </p:nvGraphicFramePr>
        <p:xfrm>
          <a:off x="0" y="-79514"/>
          <a:ext cx="12192000" cy="6937513"/>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1250475051"/>
                    </a:ext>
                  </a:extLst>
                </a:gridCol>
              </a:tblGrid>
              <a:tr h="6937513">
                <a:tc>
                  <a:txBody>
                    <a:bodyPr/>
                    <a:lstStyle/>
                    <a:p>
                      <a:pPr marL="0" marR="0" algn="ctr">
                        <a:spcBef>
                          <a:spcPts val="0"/>
                        </a:spcBef>
                        <a:spcAft>
                          <a:spcPts val="0"/>
                        </a:spcAft>
                      </a:pPr>
                      <a:endParaRPr lang="en-US" sz="2800" u="sng" dirty="0">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2800" u="sng" dirty="0">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2800" u="sng" dirty="0">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2800" u="sng" dirty="0">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2800" u="sng"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2800" u="sng" dirty="0">
                          <a:effectLst/>
                          <a:latin typeface="Arial" panose="020B0604020202020204" pitchFamily="34" charset="0"/>
                          <a:cs typeface="Arial" panose="020B0604020202020204" pitchFamily="34" charset="0"/>
                        </a:rPr>
                        <a:t>TITHES AND OFFERINGS </a:t>
                      </a:r>
                      <a:endParaRPr lang="en-US" sz="2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You can send in checks to 501 E. 8th Street, Ocean City, NJ 08226 </a:t>
                      </a:r>
                    </a:p>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or donate online via the church website: </a:t>
                      </a:r>
                      <a:r>
                        <a:rPr lang="en-US" sz="2400" dirty="0" err="1">
                          <a:effectLst/>
                          <a:latin typeface="Arial" panose="020B0604020202020204" pitchFamily="34" charset="0"/>
                          <a:cs typeface="Arial" panose="020B0604020202020204" pitchFamily="34" charset="0"/>
                        </a:rPr>
                        <a:t>makingwaves.church</a:t>
                      </a:r>
                      <a:endParaRPr lang="en-US" sz="2400" dirty="0">
                        <a:effectLst/>
                        <a:latin typeface="Arial" panose="020B0604020202020204" pitchFamily="34" charset="0"/>
                        <a:cs typeface="Arial" panose="020B0604020202020204" pitchFamily="34" charset="0"/>
                      </a:endParaRPr>
                    </a:p>
                    <a:p>
                      <a:pPr marL="0" marR="0" algn="ctr">
                        <a:spcBef>
                          <a:spcPts val="1200"/>
                        </a:spcBef>
                        <a:spcAft>
                          <a:spcPts val="0"/>
                        </a:spcAft>
                      </a:pPr>
                      <a:r>
                        <a:rPr lang="en-US" sz="2800" u="sng" dirty="0">
                          <a:effectLst/>
                          <a:latin typeface="Arial" panose="020B0604020202020204" pitchFamily="34" charset="0"/>
                          <a:cs typeface="Arial" panose="020B0604020202020204" pitchFamily="34" charset="0"/>
                        </a:rPr>
                        <a:t>NEEDS? </a:t>
                      </a:r>
                      <a:endParaRPr lang="en-US" sz="2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Please contact the church office at 609-399-2988 if you need food or assistance. </a:t>
                      </a:r>
                    </a:p>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St. Peter's invites you to stay connected, grow your faith and "Make Waves" </a:t>
                      </a:r>
                    </a:p>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of difference in this hurting world. </a:t>
                      </a:r>
                    </a:p>
                    <a:p>
                      <a:pPr marL="0" marR="0" algn="ctr">
                        <a:spcBef>
                          <a:spcPts val="1200"/>
                        </a:spcBef>
                        <a:spcAft>
                          <a:spcPts val="0"/>
                        </a:spcAft>
                      </a:pPr>
                      <a:r>
                        <a:rPr lang="en-US" sz="2800" u="sng" dirty="0">
                          <a:effectLst/>
                          <a:latin typeface="Arial" panose="020B0604020202020204" pitchFamily="34" charset="0"/>
                          <a:cs typeface="Arial" panose="020B0604020202020204" pitchFamily="34" charset="0"/>
                        </a:rPr>
                        <a:t>CHURCH OFFICE HOURS</a:t>
                      </a:r>
                      <a:endParaRPr lang="en-US" sz="28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US" sz="2800" u="sng" dirty="0">
                          <a:effectLst/>
                          <a:latin typeface="Arial" panose="020B0604020202020204" pitchFamily="34" charset="0"/>
                          <a:cs typeface="Arial" panose="020B0604020202020204" pitchFamily="34" charset="0"/>
                        </a:rPr>
                        <a:t>﻿</a:t>
                      </a:r>
                      <a:r>
                        <a:rPr lang="en-US" sz="2800" dirty="0">
                          <a:effectLst/>
                          <a:latin typeface="Arial" panose="020B0604020202020204" pitchFamily="34" charset="0"/>
                          <a:cs typeface="Arial" panose="020B0604020202020204" pitchFamily="34" charset="0"/>
                        </a:rPr>
                        <a:t>Regular Office Hours: </a:t>
                      </a:r>
                    </a:p>
                    <a:p>
                      <a:pPr marL="0" marR="0" algn="ctr">
                        <a:spcBef>
                          <a:spcPts val="0"/>
                        </a:spcBef>
                        <a:spcAft>
                          <a:spcPts val="0"/>
                        </a:spcAft>
                      </a:pPr>
                      <a:r>
                        <a:rPr lang="en-US" sz="2800" dirty="0">
                          <a:effectLst/>
                          <a:latin typeface="Arial" panose="020B0604020202020204" pitchFamily="34" charset="0"/>
                          <a:cs typeface="Arial" panose="020B0604020202020204" pitchFamily="34" charset="0"/>
                        </a:rPr>
                        <a:t>Monday through Thursday 9am to 3pm; Friday 9am to Noon</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rgbClr val="2C70AE"/>
                    </a:solidFill>
                  </a:tcPr>
                </a:tc>
                <a:extLst>
                  <a:ext uri="{0D108BD9-81ED-4DB2-BD59-A6C34878D82A}">
                    <a16:rowId xmlns:a16="http://schemas.microsoft.com/office/drawing/2014/main" val="1899272667"/>
                  </a:ext>
                </a:extLst>
              </a:tr>
            </a:tbl>
          </a:graphicData>
        </a:graphic>
      </p:graphicFrame>
      <p:pic>
        <p:nvPicPr>
          <p:cNvPr id="26631" name="Picture 582607299">
            <a:extLst>
              <a:ext uri="{FF2B5EF4-FFF2-40B4-BE49-F238E27FC236}">
                <a16:creationId xmlns:a16="http://schemas.microsoft.com/office/drawing/2014/main" id="{ABBEF31A-6A1D-45EF-9197-A90E71458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83" t="6223" r="6883" b="6223"/>
          <a:stretch>
            <a:fillRect/>
          </a:stretch>
        </p:blipFill>
        <p:spPr bwMode="auto">
          <a:xfrm>
            <a:off x="838200" y="830925"/>
            <a:ext cx="1272817" cy="109789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a:extLst>
              <a:ext uri="{FF2B5EF4-FFF2-40B4-BE49-F238E27FC236}">
                <a16:creationId xmlns:a16="http://schemas.microsoft.com/office/drawing/2014/main" id="{C5D07FE2-A77E-4721-A29C-B95759BEC2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014" y="830924"/>
            <a:ext cx="1171812" cy="1052513"/>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3">
            <a:extLst>
              <a:ext uri="{FF2B5EF4-FFF2-40B4-BE49-F238E27FC236}">
                <a16:creationId xmlns:a16="http://schemas.microsoft.com/office/drawing/2014/main" id="{6C3510BD-133A-40AE-8C9A-1B490F62ED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280" t="9634" r="12134" b="26463"/>
          <a:stretch>
            <a:fillRect/>
          </a:stretch>
        </p:blipFill>
        <p:spPr bwMode="auto">
          <a:xfrm>
            <a:off x="6412691" y="916327"/>
            <a:ext cx="1019955" cy="967109"/>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4">
            <a:extLst>
              <a:ext uri="{FF2B5EF4-FFF2-40B4-BE49-F238E27FC236}">
                <a16:creationId xmlns:a16="http://schemas.microsoft.com/office/drawing/2014/main" id="{84FFA583-7063-4CDE-B675-25549EAD3F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9176" y="853613"/>
            <a:ext cx="1028682" cy="9671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a:extLst>
              <a:ext uri="{FF2B5EF4-FFF2-40B4-BE49-F238E27FC236}">
                <a16:creationId xmlns:a16="http://schemas.microsoft.com/office/drawing/2014/main" id="{234DD3ED-107C-4CBE-9709-1874A8246B45}"/>
              </a:ext>
            </a:extLst>
          </p:cNvPr>
          <p:cNvSpPr>
            <a:spLocks noChangeArrowheads="1"/>
          </p:cNvSpPr>
          <p:nvPr/>
        </p:nvSpPr>
        <p:spPr bwMode="auto">
          <a:xfrm>
            <a:off x="0" y="102483"/>
            <a:ext cx="1064729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5750" algn="ctr"/>
                <a:tab pos="1085850" algn="ctr"/>
                <a:tab pos="2000250" algn="ctr"/>
                <a:tab pos="2971800" algn="ctr"/>
                <a:tab pos="3886200" algn="ctr"/>
              </a:tabLst>
              <a:defRPr>
                <a:solidFill>
                  <a:schemeClr val="tx1"/>
                </a:solidFill>
                <a:latin typeface="Arial" panose="020B0604020202020204" pitchFamily="34" charset="0"/>
              </a:defRPr>
            </a:lvl1pPr>
            <a:lvl2pPr eaLnBrk="0" fontAlgn="base" hangingPunct="0">
              <a:spcBef>
                <a:spcPct val="0"/>
              </a:spcBef>
              <a:spcAft>
                <a:spcPct val="0"/>
              </a:spcAft>
              <a:tabLst>
                <a:tab pos="285750" algn="ctr"/>
                <a:tab pos="1085850" algn="ctr"/>
                <a:tab pos="2000250" algn="ctr"/>
                <a:tab pos="2971800" algn="ctr"/>
                <a:tab pos="3886200" algn="ctr"/>
              </a:tabLst>
              <a:defRPr>
                <a:solidFill>
                  <a:schemeClr val="tx1"/>
                </a:solidFill>
                <a:latin typeface="Arial" panose="020B0604020202020204" pitchFamily="34" charset="0"/>
              </a:defRPr>
            </a:lvl2pPr>
            <a:lvl3pPr eaLnBrk="0" fontAlgn="base" hangingPunct="0">
              <a:spcBef>
                <a:spcPct val="0"/>
              </a:spcBef>
              <a:spcAft>
                <a:spcPct val="0"/>
              </a:spcAft>
              <a:tabLst>
                <a:tab pos="285750" algn="ctr"/>
                <a:tab pos="1085850" algn="ctr"/>
                <a:tab pos="2000250" algn="ctr"/>
                <a:tab pos="2971800" algn="ctr"/>
                <a:tab pos="3886200" algn="ctr"/>
              </a:tabLst>
              <a:defRPr>
                <a:solidFill>
                  <a:schemeClr val="tx1"/>
                </a:solidFill>
                <a:latin typeface="Arial" panose="020B0604020202020204" pitchFamily="34" charset="0"/>
              </a:defRPr>
            </a:lvl3pPr>
            <a:lvl4pPr eaLnBrk="0" fontAlgn="base" hangingPunct="0">
              <a:spcBef>
                <a:spcPct val="0"/>
              </a:spcBef>
              <a:spcAft>
                <a:spcPct val="0"/>
              </a:spcAft>
              <a:tabLst>
                <a:tab pos="285750" algn="ctr"/>
                <a:tab pos="1085850" algn="ctr"/>
                <a:tab pos="2000250" algn="ctr"/>
                <a:tab pos="2971800" algn="ctr"/>
                <a:tab pos="3886200" algn="ctr"/>
              </a:tabLst>
              <a:defRPr>
                <a:solidFill>
                  <a:schemeClr val="tx1"/>
                </a:solidFill>
                <a:latin typeface="Arial" panose="020B0604020202020204" pitchFamily="34" charset="0"/>
              </a:defRPr>
            </a:lvl4pPr>
            <a:lvl5pPr eaLnBrk="0" fontAlgn="base" hangingPunct="0">
              <a:spcBef>
                <a:spcPct val="0"/>
              </a:spcBef>
              <a:spcAft>
                <a:spcPct val="0"/>
              </a:spcAft>
              <a:tabLst>
                <a:tab pos="285750" algn="ctr"/>
                <a:tab pos="1085850" algn="ctr"/>
                <a:tab pos="2000250" algn="ctr"/>
                <a:tab pos="2971800" algn="ctr"/>
                <a:tab pos="3886200" algn="ctr"/>
              </a:tabLst>
              <a:defRPr>
                <a:solidFill>
                  <a:schemeClr val="tx1"/>
                </a:solidFill>
                <a:latin typeface="Arial" panose="020B0604020202020204" pitchFamily="34" charset="0"/>
              </a:defRPr>
            </a:lvl5pPr>
            <a:lvl6pPr eaLnBrk="0" fontAlgn="base" hangingPunct="0">
              <a:spcBef>
                <a:spcPct val="0"/>
              </a:spcBef>
              <a:spcAft>
                <a:spcPct val="0"/>
              </a:spcAft>
              <a:tabLst>
                <a:tab pos="285750" algn="ctr"/>
                <a:tab pos="1085850" algn="ctr"/>
                <a:tab pos="2000250" algn="ctr"/>
                <a:tab pos="2971800" algn="ctr"/>
                <a:tab pos="3886200" algn="ctr"/>
              </a:tabLst>
              <a:defRPr>
                <a:solidFill>
                  <a:schemeClr val="tx1"/>
                </a:solidFill>
                <a:latin typeface="Arial" panose="020B0604020202020204" pitchFamily="34" charset="0"/>
              </a:defRPr>
            </a:lvl6pPr>
            <a:lvl7pPr eaLnBrk="0" fontAlgn="base" hangingPunct="0">
              <a:spcBef>
                <a:spcPct val="0"/>
              </a:spcBef>
              <a:spcAft>
                <a:spcPct val="0"/>
              </a:spcAft>
              <a:tabLst>
                <a:tab pos="285750" algn="ctr"/>
                <a:tab pos="1085850" algn="ctr"/>
                <a:tab pos="2000250" algn="ctr"/>
                <a:tab pos="2971800" algn="ctr"/>
                <a:tab pos="3886200" algn="ctr"/>
              </a:tabLst>
              <a:defRPr>
                <a:solidFill>
                  <a:schemeClr val="tx1"/>
                </a:solidFill>
                <a:latin typeface="Arial" panose="020B0604020202020204" pitchFamily="34" charset="0"/>
              </a:defRPr>
            </a:lvl7pPr>
            <a:lvl8pPr eaLnBrk="0" fontAlgn="base" hangingPunct="0">
              <a:spcBef>
                <a:spcPct val="0"/>
              </a:spcBef>
              <a:spcAft>
                <a:spcPct val="0"/>
              </a:spcAft>
              <a:tabLst>
                <a:tab pos="285750" algn="ctr"/>
                <a:tab pos="1085850" algn="ctr"/>
                <a:tab pos="2000250" algn="ctr"/>
                <a:tab pos="2971800" algn="ctr"/>
                <a:tab pos="3886200" algn="ctr"/>
              </a:tabLst>
              <a:defRPr>
                <a:solidFill>
                  <a:schemeClr val="tx1"/>
                </a:solidFill>
                <a:latin typeface="Arial" panose="020B0604020202020204" pitchFamily="34" charset="0"/>
              </a:defRPr>
            </a:lvl8pPr>
            <a:lvl9pPr eaLnBrk="0" fontAlgn="base" hangingPunct="0">
              <a:spcBef>
                <a:spcPct val="0"/>
              </a:spcBef>
              <a:spcAft>
                <a:spcPct val="0"/>
              </a:spcAft>
              <a:tabLst>
                <a:tab pos="285750" algn="ctr"/>
                <a:tab pos="1085850" algn="ctr"/>
                <a:tab pos="2000250" algn="ctr"/>
                <a:tab pos="2971800" algn="ctr"/>
                <a:tab pos="3886200"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5750" algn="ctr"/>
                <a:tab pos="1085850" algn="ctr"/>
                <a:tab pos="2000250" algn="ctr"/>
                <a:tab pos="2971800" algn="ctr"/>
                <a:tab pos="3886200" algn="ct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5750" algn="ctr"/>
                <a:tab pos="1085850" algn="ctr"/>
                <a:tab pos="2000250" algn="ctr"/>
                <a:tab pos="2971800" algn="ctr"/>
                <a:tab pos="3886200" algn="ctr"/>
              </a:tabLst>
            </a:pPr>
            <a:r>
              <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Website	                        Facebook</a:t>
            </a: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Venmo	                                      Wallets	                   General</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ctr"/>
                <a:tab pos="1085850" algn="ctr"/>
                <a:tab pos="2000250" algn="ctr"/>
                <a:tab pos="2971800" algn="ctr"/>
                <a:tab pos="3886200" algn="ct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0">
            <a:extLst>
              <a:ext uri="{FF2B5EF4-FFF2-40B4-BE49-F238E27FC236}">
                <a16:creationId xmlns:a16="http://schemas.microsoft.com/office/drawing/2014/main" id="{AEF7DA3D-BC1C-44ED-8915-0B731527EEA6}"/>
              </a:ext>
            </a:extLst>
          </p:cNvPr>
          <p:cNvSpPr>
            <a:spLocks noChangeArrowheads="1"/>
          </p:cNvSpPr>
          <p:nvPr/>
        </p:nvSpPr>
        <p:spPr bwMode="auto">
          <a:xfrm>
            <a:off x="0" y="18970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1">
            <a:extLst>
              <a:ext uri="{FF2B5EF4-FFF2-40B4-BE49-F238E27FC236}">
                <a16:creationId xmlns:a16="http://schemas.microsoft.com/office/drawing/2014/main" id="{EF8BFE72-FAE7-4F11-A654-386AF3CDE4F3}"/>
              </a:ext>
            </a:extLst>
          </p:cNvPr>
          <p:cNvSpPr>
            <a:spLocks noChangeArrowheads="1"/>
          </p:cNvSpPr>
          <p:nvPr/>
        </p:nvSpPr>
        <p:spPr bwMode="auto">
          <a:xfrm>
            <a:off x="0" y="2865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2">
            <a:extLst>
              <a:ext uri="{FF2B5EF4-FFF2-40B4-BE49-F238E27FC236}">
                <a16:creationId xmlns:a16="http://schemas.microsoft.com/office/drawing/2014/main" id="{BA5254C3-D7A8-48C6-B37E-3A9251BBAE0B}"/>
              </a:ext>
            </a:extLst>
          </p:cNvPr>
          <p:cNvSpPr>
            <a:spLocks noChangeArrowheads="1"/>
          </p:cNvSpPr>
          <p:nvPr/>
        </p:nvSpPr>
        <p:spPr bwMode="auto">
          <a:xfrm>
            <a:off x="0" y="3817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3">
            <a:extLst>
              <a:ext uri="{FF2B5EF4-FFF2-40B4-BE49-F238E27FC236}">
                <a16:creationId xmlns:a16="http://schemas.microsoft.com/office/drawing/2014/main" id="{E1A5B7C5-9045-43D7-BE9D-6FFFE48D7915}"/>
              </a:ext>
            </a:extLst>
          </p:cNvPr>
          <p:cNvSpPr>
            <a:spLocks noChangeArrowheads="1"/>
          </p:cNvSpPr>
          <p:nvPr/>
        </p:nvSpPr>
        <p:spPr bwMode="auto">
          <a:xfrm>
            <a:off x="0" y="4297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63EFE3DB-34F7-4A34-9FA5-435BC601754D}"/>
              </a:ext>
            </a:extLst>
          </p:cNvPr>
          <p:cNvPicPr/>
          <p:nvPr/>
        </p:nvPicPr>
        <p:blipFill rotWithShape="1">
          <a:blip r:embed="rId7" cstate="print">
            <a:biLevel thresh="75000"/>
            <a:extLst>
              <a:ext uri="{28A0092B-C50C-407E-A947-70E740481C1C}">
                <a14:useLocalDpi xmlns:a14="http://schemas.microsoft.com/office/drawing/2010/main" val="0"/>
              </a:ext>
            </a:extLst>
          </a:blip>
          <a:srcRect l="16049" t="12867" r="16052" b="30800"/>
          <a:stretch/>
        </p:blipFill>
        <p:spPr bwMode="auto">
          <a:xfrm>
            <a:off x="4602822" y="877729"/>
            <a:ext cx="1119523" cy="1005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9901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9E66AD-F2F2-4F56-83E2-53B32B11B9E4}"/>
              </a:ext>
            </a:extLst>
          </p:cNvPr>
          <p:cNvSpPr>
            <a:spLocks noGrp="1"/>
          </p:cNvSpPr>
          <p:nvPr>
            <p:ph type="subTitle" idx="4294967295"/>
          </p:nvPr>
        </p:nvSpPr>
        <p:spPr>
          <a:xfrm>
            <a:off x="0" y="0"/>
            <a:ext cx="12192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28575">
            <a:solidFill>
              <a:schemeClr val="tx1"/>
            </a:solidFill>
          </a:ln>
        </p:spPr>
        <p:txBody>
          <a:bodyPr>
            <a:noAutofit/>
          </a:bodyPr>
          <a:lstStyle/>
          <a:p>
            <a:pPr marL="0" indent="0" algn="ctr">
              <a:buNone/>
            </a:pPr>
            <a:endParaRPr lang="en-US" sz="2400" b="1" i="1" dirty="0">
              <a:solidFill>
                <a:srgbClr val="2C70AE"/>
              </a:solidFill>
              <a:latin typeface="Arial" panose="020B0604020202020204" pitchFamily="34" charset="0"/>
              <a:cs typeface="Arial" panose="020B0604020202020204" pitchFamily="34" charset="0"/>
            </a:endParaRPr>
          </a:p>
          <a:p>
            <a:pPr marL="0" indent="0" algn="ctr">
              <a:buNone/>
            </a:pPr>
            <a:r>
              <a:rPr lang="en-US" sz="3200" b="1" i="1" dirty="0">
                <a:solidFill>
                  <a:schemeClr val="accent1">
                    <a:lumMod val="75000"/>
                  </a:schemeClr>
                </a:solidFill>
                <a:latin typeface="Arial" panose="020B0604020202020204" pitchFamily="34" charset="0"/>
                <a:cs typeface="Arial" panose="020B0604020202020204" pitchFamily="34" charset="0"/>
              </a:rPr>
              <a:t>Welcome Friends!</a:t>
            </a:r>
          </a:p>
          <a:p>
            <a:pPr marL="0" indent="0" algn="ctr">
              <a:lnSpc>
                <a:spcPct val="120000"/>
              </a:lnSpc>
              <a:buNone/>
            </a:pPr>
            <a:r>
              <a:rPr lang="en-US" sz="2400" b="1" i="1" dirty="0">
                <a:solidFill>
                  <a:schemeClr val="accent1">
                    <a:lumMod val="75000"/>
                  </a:schemeClr>
                </a:solidFill>
                <a:latin typeface="Arial" panose="020B0604020202020204" pitchFamily="34" charset="0"/>
                <a:cs typeface="Arial" panose="020B0604020202020204" pitchFamily="34" charset="0"/>
              </a:rPr>
              <a:t>At the ‘Making Waves Church’ we are growing in faith, hope, and love as we follow Jesus in ministry and mission.  Maybe you have been looking for God, and you sense God’s presence here in our midst. Maybe you are new to the city and are looking for a church home.  Maybe you are looking to reconnect with your faith. The important thing is that you are here, Jesus loves you, and maybe God has a plan for us to journey in faith and life together! </a:t>
            </a:r>
          </a:p>
          <a:p>
            <a:pPr marL="0" indent="0" algn="ctr">
              <a:lnSpc>
                <a:spcPct val="120000"/>
              </a:lnSpc>
              <a:buNone/>
            </a:pPr>
            <a:r>
              <a:rPr lang="en-US" sz="2400" b="1" i="1" dirty="0">
                <a:solidFill>
                  <a:schemeClr val="accent1">
                    <a:lumMod val="75000"/>
                  </a:schemeClr>
                </a:solidFill>
                <a:latin typeface="Arial" panose="020B0604020202020204" pitchFamily="34" charset="0"/>
                <a:cs typeface="Arial" panose="020B0604020202020204" pitchFamily="34" charset="0"/>
              </a:rPr>
              <a:t>Take a moment to connect with our pastors, staff, greeters, or church leaders today and let’s get to know each other. You can also contact Pastor Erik Hall during the week. </a:t>
            </a:r>
          </a:p>
          <a:p>
            <a:pPr marL="0" indent="0" algn="ctr">
              <a:lnSpc>
                <a:spcPct val="120000"/>
              </a:lnSpc>
              <a:buNone/>
            </a:pPr>
            <a:r>
              <a:rPr lang="en-US" sz="2400" b="1" i="1" dirty="0">
                <a:solidFill>
                  <a:schemeClr val="accent1">
                    <a:lumMod val="75000"/>
                  </a:schemeClr>
                </a:solidFill>
                <a:latin typeface="Arial" panose="020B0604020202020204" pitchFamily="34" charset="0"/>
                <a:cs typeface="Arial" panose="020B0604020202020204" pitchFamily="34" charset="0"/>
              </a:rPr>
              <a:t>We are excited for all God is doing and we look forward to seeing you again at </a:t>
            </a:r>
          </a:p>
          <a:p>
            <a:pPr marL="0" indent="0" algn="ctr">
              <a:lnSpc>
                <a:spcPct val="120000"/>
              </a:lnSpc>
              <a:buNone/>
            </a:pPr>
            <a:r>
              <a:rPr lang="en-US" sz="2400" b="1" i="1" dirty="0">
                <a:solidFill>
                  <a:schemeClr val="accent1">
                    <a:lumMod val="75000"/>
                  </a:schemeClr>
                </a:solidFill>
                <a:latin typeface="Arial" panose="020B0604020202020204" pitchFamily="34" charset="0"/>
                <a:cs typeface="Arial" panose="020B0604020202020204" pitchFamily="34" charset="0"/>
              </a:rPr>
              <a:t>St. Peter’s UMC</a:t>
            </a:r>
          </a:p>
        </p:txBody>
      </p:sp>
    </p:spTree>
    <p:extLst>
      <p:ext uri="{BB962C8B-B14F-4D97-AF65-F5344CB8AC3E}">
        <p14:creationId xmlns:p14="http://schemas.microsoft.com/office/powerpoint/2010/main" val="299689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4FC38E-1350-4D80-88AC-DFFB1F2F9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85" y="2637243"/>
            <a:ext cx="10432867" cy="4064003"/>
          </a:xfrm>
          <a:prstGeom prst="rect">
            <a:avLst/>
          </a:prstGeom>
        </p:spPr>
      </p:pic>
      <p:pic>
        <p:nvPicPr>
          <p:cNvPr id="1026" name="Picture 2" descr="Making Waves Logo Update - print">
            <a:extLst>
              <a:ext uri="{FF2B5EF4-FFF2-40B4-BE49-F238E27FC236}">
                <a16:creationId xmlns:a16="http://schemas.microsoft.com/office/drawing/2014/main" id="{6383A8AF-D13F-4237-92DC-87FDE1304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203" y="277495"/>
            <a:ext cx="5230813" cy="12003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4A94BDD0-E286-4C57-A3F5-7BB2CC3CFB90}"/>
              </a:ext>
            </a:extLst>
          </p:cNvPr>
          <p:cNvSpPr txBox="1"/>
          <p:nvPr/>
        </p:nvSpPr>
        <p:spPr>
          <a:xfrm>
            <a:off x="901337" y="1436914"/>
            <a:ext cx="10175965" cy="1015663"/>
          </a:xfrm>
          <a:prstGeom prst="rect">
            <a:avLst/>
          </a:prstGeom>
          <a:noFill/>
        </p:spPr>
        <p:txBody>
          <a:bodyPr wrap="square" rtlCol="0">
            <a:spAutoFit/>
          </a:bodyPr>
          <a:lstStyle/>
          <a:p>
            <a:endParaRPr lang="en-US" sz="1200" dirty="0"/>
          </a:p>
          <a:p>
            <a:r>
              <a:rPr lang="en-US" sz="4800" i="1" dirty="0">
                <a:solidFill>
                  <a:schemeClr val="accent5">
                    <a:lumMod val="75000"/>
                  </a:schemeClr>
                </a:solidFill>
              </a:rPr>
              <a:t>  Matching Gift Sunday is this Sunday!</a:t>
            </a:r>
          </a:p>
        </p:txBody>
      </p:sp>
    </p:spTree>
    <p:extLst>
      <p:ext uri="{BB962C8B-B14F-4D97-AF65-F5344CB8AC3E}">
        <p14:creationId xmlns:p14="http://schemas.microsoft.com/office/powerpoint/2010/main" val="2462152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B72FD2-508E-4706-AB1B-6218340F655D}"/>
              </a:ext>
            </a:extLst>
          </p:cNvPr>
          <p:cNvSpPr txBox="1"/>
          <p:nvPr/>
        </p:nvSpPr>
        <p:spPr>
          <a:xfrm>
            <a:off x="0" y="156755"/>
            <a:ext cx="12192000" cy="6701246"/>
          </a:xfrm>
          <a:prstGeom prst="rect">
            <a:avLst/>
          </a:prstGeom>
          <a:noFill/>
        </p:spPr>
        <p:txBody>
          <a:bodyPr wrap="square" rtlCol="0">
            <a:spAutoFit/>
          </a:bodyPr>
          <a:lstStyle/>
          <a:p>
            <a:pPr algn="ctr"/>
            <a:endParaRPr lang="en-US" sz="2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We are looking for a few people to help as ushers for the Traditional service.  It's a wonderful opportunity to serve and meet great people.  </a:t>
            </a:r>
          </a:p>
          <a:p>
            <a:pPr algn="ctr"/>
            <a:r>
              <a:rPr lang="en-US" sz="2800" dirty="0">
                <a:latin typeface="Arial" panose="020B0604020202020204" pitchFamily="34" charset="0"/>
                <a:cs typeface="Arial" panose="020B0604020202020204" pitchFamily="34" charset="0"/>
              </a:rPr>
              <a:t>As an usher you get to be the friendly greeter as people enter our beautiful church.  By providing a smile and a warm welcome you may be the reason people return and possibly become members.   </a:t>
            </a:r>
          </a:p>
          <a:p>
            <a:pPr algn="ctr"/>
            <a:r>
              <a:rPr lang="en-US" sz="2800" dirty="0">
                <a:latin typeface="Arial" panose="020B0604020202020204" pitchFamily="34" charset="0"/>
                <a:cs typeface="Arial" panose="020B0604020202020204" pitchFamily="34" charset="0"/>
              </a:rPr>
              <a:t>We also get to reconnect with our members each week.  Presently we have 7 teams which means most ushers are only obliged to serve once every 7 weeks.  </a:t>
            </a:r>
          </a:p>
          <a:p>
            <a:pPr algn="ctr"/>
            <a:endParaRPr lang="en-US" sz="12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If you are willing to join our great group and serve St. Peter’s </a:t>
            </a:r>
          </a:p>
          <a:p>
            <a:pPr algn="ctr"/>
            <a:r>
              <a:rPr lang="en-US" sz="2800" dirty="0">
                <a:latin typeface="Arial" panose="020B0604020202020204" pitchFamily="34" charset="0"/>
                <a:cs typeface="Arial" panose="020B0604020202020204" pitchFamily="34" charset="0"/>
              </a:rPr>
              <a:t>please contact Gary Swenson at 609-220-6643.    </a:t>
            </a:r>
          </a:p>
        </p:txBody>
      </p:sp>
      <p:pic>
        <p:nvPicPr>
          <p:cNvPr id="4" name="Picture 3">
            <a:extLst>
              <a:ext uri="{FF2B5EF4-FFF2-40B4-BE49-F238E27FC236}">
                <a16:creationId xmlns:a16="http://schemas.microsoft.com/office/drawing/2014/main" id="{A4032E5D-70DC-4F6B-A2D6-1FF108C1B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389" y="315235"/>
            <a:ext cx="2599508" cy="1637347"/>
          </a:xfrm>
          <a:prstGeom prst="rect">
            <a:avLst/>
          </a:prstGeom>
        </p:spPr>
      </p:pic>
    </p:spTree>
    <p:extLst>
      <p:ext uri="{BB962C8B-B14F-4D97-AF65-F5344CB8AC3E}">
        <p14:creationId xmlns:p14="http://schemas.microsoft.com/office/powerpoint/2010/main" val="694708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7BAABB-43E2-4C35-81CF-4600203ABEBA}"/>
              </a:ext>
            </a:extLst>
          </p:cNvPr>
          <p:cNvSpPr txBox="1"/>
          <p:nvPr/>
        </p:nvSpPr>
        <p:spPr>
          <a:xfrm>
            <a:off x="0" y="0"/>
            <a:ext cx="12192000" cy="6832640"/>
          </a:xfrm>
          <a:prstGeom prst="rect">
            <a:avLst/>
          </a:prstGeom>
          <a:solidFill>
            <a:srgbClr val="D8D6BD"/>
          </a:solidFill>
          <a:ln w="28575">
            <a:solidFill>
              <a:schemeClr val="tx1"/>
            </a:solidFill>
          </a:ln>
        </p:spPr>
        <p:txBody>
          <a:bodyPr wrap="square" rtlCol="0">
            <a:spAutoFit/>
          </a:bodyPr>
          <a:lstStyle/>
          <a:p>
            <a:pPr algn="ctr"/>
            <a:endParaRPr lang="en-US" sz="2000" b="1" u="sng" dirty="0">
              <a:latin typeface="Arial" panose="020B0604020202020204" pitchFamily="34" charset="0"/>
              <a:cs typeface="Arial" panose="020B0604020202020204" pitchFamily="34" charset="0"/>
            </a:endParaRPr>
          </a:p>
          <a:p>
            <a:pPr algn="ctr"/>
            <a:endParaRPr lang="en-US" sz="2000" b="1" u="sng" dirty="0">
              <a:latin typeface="Arial" panose="020B0604020202020204" pitchFamily="34" charset="0"/>
              <a:cs typeface="Arial" panose="020B0604020202020204" pitchFamily="34" charset="0"/>
            </a:endParaRPr>
          </a:p>
          <a:p>
            <a:pPr algn="ctr"/>
            <a:endParaRPr lang="en-US" sz="2000" b="1" u="sng" dirty="0">
              <a:latin typeface="Arial" panose="020B0604020202020204" pitchFamily="34" charset="0"/>
              <a:cs typeface="Arial" panose="020B0604020202020204" pitchFamily="34" charset="0"/>
            </a:endParaRPr>
          </a:p>
          <a:p>
            <a:pPr algn="ctr"/>
            <a:endParaRPr lang="en-US" sz="2800" b="1" u="sng" dirty="0">
              <a:latin typeface="Arial" panose="020B0604020202020204" pitchFamily="34" charset="0"/>
              <a:cs typeface="Arial" panose="020B0604020202020204" pitchFamily="34" charset="0"/>
            </a:endParaRPr>
          </a:p>
          <a:p>
            <a:pPr algn="ctr"/>
            <a:endParaRPr lang="en-US" sz="2800" b="1" u="sng" dirty="0">
              <a:latin typeface="Arial" panose="020B0604020202020204" pitchFamily="34" charset="0"/>
              <a:cs typeface="Arial" panose="020B0604020202020204" pitchFamily="34" charset="0"/>
            </a:endParaRPr>
          </a:p>
          <a:p>
            <a:pPr algn="ctr"/>
            <a:endParaRPr lang="en-US" sz="800" b="1" u="sng" dirty="0">
              <a:latin typeface="Arial" panose="020B0604020202020204" pitchFamily="34" charset="0"/>
              <a:cs typeface="Arial" panose="020B0604020202020204" pitchFamily="34" charset="0"/>
            </a:endParaRPr>
          </a:p>
          <a:p>
            <a:pPr algn="ctr"/>
            <a:r>
              <a:rPr lang="en-US" sz="2800" b="1" u="sng" dirty="0">
                <a:latin typeface="Arial" panose="020B0604020202020204" pitchFamily="34" charset="0"/>
                <a:cs typeface="Arial" panose="020B0604020202020204" pitchFamily="34" charset="0"/>
              </a:rPr>
              <a:t>Christian Mindfulness &amp; Meditation</a:t>
            </a:r>
          </a:p>
          <a:p>
            <a:pPr algn="ctr"/>
            <a:endParaRPr lang="en-US"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Mondays 9:00-9:30am; Wednesdays 7:00-7:30pm</a:t>
            </a:r>
            <a:endParaRPr lang="en-US" sz="2800"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Location: Northernmost beach in Ocean City </a:t>
            </a:r>
            <a:endParaRPr lang="en-US" sz="2800"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(park in lot on E. Newcastle Rd)</a:t>
            </a:r>
            <a:endParaRPr lang="en-US" sz="2800" b="1" i="1" dirty="0">
              <a:latin typeface="Arial" panose="020B0604020202020204" pitchFamily="34" charset="0"/>
              <a:cs typeface="Arial" panose="020B0604020202020204" pitchFamily="34" charset="0"/>
            </a:endParaRPr>
          </a:p>
          <a:p>
            <a:pPr algn="ctr"/>
            <a:endParaRPr lang="en-US" sz="800" b="1" i="1" dirty="0">
              <a:latin typeface="Arial" panose="020B0604020202020204" pitchFamily="34" charset="0"/>
              <a:cs typeface="Arial" panose="020B0604020202020204" pitchFamily="34" charset="0"/>
            </a:endParaRPr>
          </a:p>
          <a:p>
            <a:pPr algn="ctr"/>
            <a:endParaRPr lang="en-US" sz="1600" b="1" i="1" dirty="0">
              <a:latin typeface="Arial" panose="020B0604020202020204" pitchFamily="34" charset="0"/>
              <a:cs typeface="Arial" panose="020B0604020202020204" pitchFamily="34" charset="0"/>
            </a:endParaRPr>
          </a:p>
          <a:p>
            <a:pPr algn="ctr"/>
            <a:r>
              <a:rPr lang="en-US" sz="2000" b="1" i="1" dirty="0">
                <a:latin typeface="Arial" panose="020B0604020202020204" pitchFamily="34" charset="0"/>
                <a:cs typeface="Arial" panose="020B0604020202020204" pitchFamily="34" charset="0"/>
              </a:rPr>
              <a:t>Be still and know that I am God</a:t>
            </a:r>
            <a:r>
              <a:rPr lang="en-US" sz="2000" b="1" dirty="0">
                <a:latin typeface="Arial" panose="020B0604020202020204" pitchFamily="34" charset="0"/>
                <a:cs typeface="Arial" panose="020B0604020202020204" pitchFamily="34" charset="0"/>
              </a:rPr>
              <a:t> (Psalm 46:10) </a:t>
            </a:r>
            <a:r>
              <a:rPr lang="en-US" sz="2000" dirty="0">
                <a:latin typeface="Arial" panose="020B0604020202020204" pitchFamily="34" charset="0"/>
                <a:cs typeface="Arial" panose="020B0604020202020204" pitchFamily="34" charset="0"/>
              </a:rPr>
              <a:t>Our hectic lives rarely seem still. This can lead to stress, distraction, and anxiousness. As we seek to grow in faith, and develop our relationship with God, it is healthy to center our bodies, minds, and spirits daily. Through relaxation, mindful breathing, spiritual music, scriptural reflection, silent prayer, and listening for God learn and practice Christian mindfulness and meditation and become more aware of the divine presence of God in every moment. Contact Pastor Erik (</a:t>
            </a:r>
            <a:r>
              <a:rPr lang="en-US" sz="2000" dirty="0">
                <a:latin typeface="Arial" panose="020B0604020202020204" pitchFamily="34" charset="0"/>
                <a:cs typeface="Arial" panose="020B0604020202020204" pitchFamily="34" charset="0"/>
                <a:hlinkClick r:id="rId2"/>
              </a:rPr>
              <a:t>erik@stpoc.org</a:t>
            </a:r>
            <a:r>
              <a:rPr lang="en-US" sz="2000" dirty="0">
                <a:latin typeface="Arial" panose="020B0604020202020204" pitchFamily="34" charset="0"/>
                <a:cs typeface="Arial" panose="020B0604020202020204" pitchFamily="34" charset="0"/>
              </a:rPr>
              <a:t>) for details.</a:t>
            </a:r>
            <a:endParaRPr lang="en-US"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E0EF0D0-51A1-4F4A-95E7-7B2C58E6D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348" y="89454"/>
            <a:ext cx="5665304" cy="1689652"/>
          </a:xfrm>
          <a:prstGeom prst="rect">
            <a:avLst/>
          </a:prstGeom>
        </p:spPr>
      </p:pic>
    </p:spTree>
    <p:extLst>
      <p:ext uri="{BB962C8B-B14F-4D97-AF65-F5344CB8AC3E}">
        <p14:creationId xmlns:p14="http://schemas.microsoft.com/office/powerpoint/2010/main" val="122845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85FC9-ECA7-4EC3-88A5-F8BDAD48B2D6}"/>
              </a:ext>
            </a:extLst>
          </p:cNvPr>
          <p:cNvSpPr>
            <a:spLocks noGrp="1"/>
          </p:cNvSpPr>
          <p:nvPr>
            <p:ph type="title" idx="4294967295"/>
          </p:nvPr>
        </p:nvSpPr>
        <p:spPr>
          <a:xfrm>
            <a:off x="0" y="0"/>
            <a:ext cx="12192000" cy="6858000"/>
          </a:xfrm>
          <a:solidFill>
            <a:schemeClr val="tx2">
              <a:lumMod val="20000"/>
              <a:lumOff val="80000"/>
            </a:schemeClr>
          </a:solidFill>
          <a:ln w="28575">
            <a:solidFill>
              <a:schemeClr val="tx1"/>
            </a:solidFill>
          </a:ln>
        </p:spPr>
        <p:txBody>
          <a:bodyPr>
            <a:noAutofit/>
          </a:bodyPr>
          <a:lstStyle/>
          <a:p>
            <a:pPr>
              <a:lnSpc>
                <a:spcPct val="100000"/>
              </a:lnSpc>
            </a:pPr>
            <a:br>
              <a:rPr lang="en-US" sz="1800" b="1" cap="none" spc="0" dirty="0">
                <a:latin typeface="Arial" panose="020B0604020202020204" pitchFamily="34" charset="0"/>
                <a:cs typeface="Arial" panose="020B0604020202020204" pitchFamily="34" charset="0"/>
              </a:rPr>
            </a:br>
            <a:br>
              <a:rPr lang="en-US" sz="1800" b="1" cap="none" spc="0" dirty="0">
                <a:latin typeface="Arial" panose="020B0604020202020204" pitchFamily="34" charset="0"/>
                <a:cs typeface="Arial" panose="020B0604020202020204" pitchFamily="34" charset="0"/>
              </a:rPr>
            </a:br>
            <a:br>
              <a:rPr lang="en-US" sz="1800" b="1" cap="none" spc="0" dirty="0">
                <a:latin typeface="Arial" panose="020B0604020202020204" pitchFamily="34" charset="0"/>
                <a:cs typeface="Arial" panose="020B0604020202020204" pitchFamily="34" charset="0"/>
              </a:rPr>
            </a:br>
            <a:br>
              <a:rPr lang="en-US" sz="1800" b="1" cap="none" spc="0"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Andrea, Marilyn </a:t>
            </a:r>
            <a:r>
              <a:rPr lang="en-US" sz="1800" b="1" dirty="0" err="1">
                <a:latin typeface="Arial" panose="020B0604020202020204" pitchFamily="34" charset="0"/>
                <a:cs typeface="Arial" panose="020B0604020202020204" pitchFamily="34" charset="0"/>
              </a:rPr>
              <a:t>Aishton</a:t>
            </a:r>
            <a:r>
              <a:rPr lang="en-US" sz="1800" b="1" dirty="0">
                <a:latin typeface="Arial" panose="020B0604020202020204" pitchFamily="34" charset="0"/>
                <a:cs typeface="Arial" panose="020B0604020202020204" pitchFamily="34" charset="0"/>
              </a:rPr>
              <a:t>, The Abbott Family, Abby, Amelia, (Baby)-Jett Ruff, Brandon, Charlie, Huey, Jennifer, </a:t>
            </a:r>
            <a:r>
              <a:rPr lang="en-US" sz="1800" b="1" dirty="0" err="1">
                <a:latin typeface="Arial" panose="020B0604020202020204" pitchFamily="34" charset="0"/>
                <a:cs typeface="Arial" panose="020B0604020202020204" pitchFamily="34" charset="0"/>
              </a:rPr>
              <a:t>Ken&amp;Debbie</a:t>
            </a:r>
            <a:r>
              <a:rPr lang="en-US" sz="1800" b="1" dirty="0">
                <a:latin typeface="Arial" panose="020B0604020202020204" pitchFamily="34" charset="0"/>
                <a:cs typeface="Arial" panose="020B0604020202020204" pitchFamily="34" charset="0"/>
              </a:rPr>
              <a:t>, Mazie, Nicole, Peter, Megan Atkinson, Lee Allen, Carol Angelo, June Appleton, Jessica B., Matt </a:t>
            </a:r>
            <a:r>
              <a:rPr lang="en-US" sz="1800" b="1" dirty="0" err="1">
                <a:latin typeface="Arial" panose="020B0604020202020204" pitchFamily="34" charset="0"/>
                <a:cs typeface="Arial" panose="020B0604020202020204" pitchFamily="34" charset="0"/>
              </a:rPr>
              <a:t>Bechta</a:t>
            </a:r>
            <a:r>
              <a:rPr lang="en-US" sz="1800" b="1" dirty="0">
                <a:latin typeface="Arial" panose="020B0604020202020204" pitchFamily="34" charset="0"/>
                <a:cs typeface="Arial" panose="020B0604020202020204" pitchFamily="34" charset="0"/>
              </a:rPr>
              <a:t>, Bill Bender, Melinda </a:t>
            </a:r>
            <a:r>
              <a:rPr lang="en-US" sz="1800" b="1" dirty="0" err="1">
                <a:latin typeface="Arial" panose="020B0604020202020204" pitchFamily="34" charset="0"/>
                <a:cs typeface="Arial" panose="020B0604020202020204" pitchFamily="34" charset="0"/>
              </a:rPr>
              <a:t>Braet</a:t>
            </a:r>
            <a:r>
              <a:rPr lang="en-US" sz="1800" b="1" dirty="0">
                <a:latin typeface="Arial" panose="020B0604020202020204" pitchFamily="34" charset="0"/>
                <a:cs typeface="Arial" panose="020B0604020202020204" pitchFamily="34" charset="0"/>
              </a:rPr>
              <a:t>, Alice Brown, Bill Z, Ed C., Frank Carlin, Elise Chapman, Donna Chapman, Josie </a:t>
            </a:r>
            <a:r>
              <a:rPr lang="en-US" sz="1800" b="1" dirty="0" err="1">
                <a:latin typeface="Arial" panose="020B0604020202020204" pitchFamily="34" charset="0"/>
                <a:cs typeface="Arial" panose="020B0604020202020204" pitchFamily="34" charset="0"/>
              </a:rPr>
              <a:t>Chivalette</a:t>
            </a:r>
            <a:r>
              <a:rPr lang="en-US" sz="1800" b="1" dirty="0">
                <a:latin typeface="Arial" panose="020B0604020202020204" pitchFamily="34" charset="0"/>
                <a:cs typeface="Arial" panose="020B0604020202020204" pitchFamily="34" charset="0"/>
              </a:rPr>
              <a:t>, Sean Coleman, Linda Coyle &amp; Family, Bob </a:t>
            </a:r>
            <a:r>
              <a:rPr lang="en-US" sz="1800" b="1" dirty="0" err="1">
                <a:latin typeface="Arial" panose="020B0604020202020204" pitchFamily="34" charset="0"/>
                <a:cs typeface="Arial" panose="020B0604020202020204" pitchFamily="34" charset="0"/>
              </a:rPr>
              <a:t>Cantz</a:t>
            </a:r>
            <a:r>
              <a:rPr lang="en-US" sz="1800" b="1" dirty="0">
                <a:latin typeface="Arial" panose="020B0604020202020204" pitchFamily="34" charset="0"/>
                <a:cs typeface="Arial" panose="020B0604020202020204" pitchFamily="34" charset="0"/>
              </a:rPr>
              <a:t>, Tina </a:t>
            </a:r>
            <a:r>
              <a:rPr lang="en-US" sz="1800" b="1" dirty="0" err="1">
                <a:latin typeface="Arial" panose="020B0604020202020204" pitchFamily="34" charset="0"/>
                <a:cs typeface="Arial" panose="020B0604020202020204" pitchFamily="34" charset="0"/>
              </a:rPr>
              <a:t>Curione</a:t>
            </a:r>
            <a:r>
              <a:rPr lang="en-US" sz="1800" b="1" dirty="0">
                <a:latin typeface="Arial" panose="020B0604020202020204" pitchFamily="34" charset="0"/>
                <a:cs typeface="Arial" panose="020B0604020202020204" pitchFamily="34" charset="0"/>
              </a:rPr>
              <a:t>, Penny </a:t>
            </a:r>
            <a:r>
              <a:rPr lang="en-US" sz="1800" b="1" dirty="0" err="1">
                <a:latin typeface="Arial" panose="020B0604020202020204" pitchFamily="34" charset="0"/>
                <a:cs typeface="Arial" panose="020B0604020202020204" pitchFamily="34" charset="0"/>
              </a:rPr>
              <a:t>DaGrossa</a:t>
            </a:r>
            <a:r>
              <a:rPr lang="en-US" sz="1800" b="1" dirty="0">
                <a:latin typeface="Arial" panose="020B0604020202020204" pitchFamily="34" charset="0"/>
                <a:cs typeface="Arial" panose="020B0604020202020204" pitchFamily="34" charset="0"/>
              </a:rPr>
              <a:t>, Tammy &amp; Analisa Decker, Evelyn DeFazio, Carol </a:t>
            </a:r>
            <a:r>
              <a:rPr lang="en-US" sz="1800" b="1" dirty="0" err="1">
                <a:latin typeface="Arial" panose="020B0604020202020204" pitchFamily="34" charset="0"/>
                <a:cs typeface="Arial" panose="020B0604020202020204" pitchFamily="34" charset="0"/>
              </a:rPr>
              <a:t>DeMill</a:t>
            </a:r>
            <a:r>
              <a:rPr lang="en-US" sz="1800" b="1" dirty="0">
                <a:latin typeface="Arial" panose="020B0604020202020204" pitchFamily="34" charset="0"/>
                <a:cs typeface="Arial" panose="020B0604020202020204" pitchFamily="34" charset="0"/>
              </a:rPr>
              <a:t>, Larry &amp; Shirley Deming, Shirley Doerrmann &amp; Family, Rosemarie Duncan, Daniel Durkin, Kim Ford, Christa Fries,  Denise Gaskill, Emma May Goddard, Frank J. Grass, Eddy Gray, Kim </a:t>
            </a:r>
            <a:r>
              <a:rPr lang="en-US" sz="1800" b="1" dirty="0" err="1">
                <a:latin typeface="Arial" panose="020B0604020202020204" pitchFamily="34" charset="0"/>
                <a:cs typeface="Arial" panose="020B0604020202020204" pitchFamily="34" charset="0"/>
              </a:rPr>
              <a:t>Gremo</a:t>
            </a:r>
            <a:r>
              <a:rPr lang="en-US" sz="1800" b="1" dirty="0">
                <a:latin typeface="Arial" panose="020B0604020202020204" pitchFamily="34" charset="0"/>
                <a:cs typeface="Arial" panose="020B0604020202020204" pitchFamily="34" charset="0"/>
              </a:rPr>
              <a:t>, Julie Mason </a:t>
            </a:r>
            <a:r>
              <a:rPr lang="en-US" sz="1800" b="1" dirty="0" err="1">
                <a:latin typeface="Arial" panose="020B0604020202020204" pitchFamily="34" charset="0"/>
                <a:cs typeface="Arial" panose="020B0604020202020204" pitchFamily="34" charset="0"/>
              </a:rPr>
              <a:t>Groob</a:t>
            </a:r>
            <a:r>
              <a:rPr lang="en-US" sz="1800" b="1" dirty="0">
                <a:latin typeface="Arial" panose="020B0604020202020204" pitchFamily="34" charset="0"/>
                <a:cs typeface="Arial" panose="020B0604020202020204" pitchFamily="34" charset="0"/>
              </a:rPr>
              <a:t>, Nick Hand, Clara Hanjian and Family, Chris Harris, Bob Harris, Shirley Haskell, Bob Hill, Katy </a:t>
            </a:r>
            <a:r>
              <a:rPr lang="en-US" sz="1800" b="1" dirty="0" err="1">
                <a:latin typeface="Arial" panose="020B0604020202020204" pitchFamily="34" charset="0"/>
                <a:cs typeface="Arial" panose="020B0604020202020204" pitchFamily="34" charset="0"/>
              </a:rPr>
              <a:t>Hornike</a:t>
            </a:r>
            <a:r>
              <a:rPr lang="en-US" sz="1800" b="1" dirty="0"/>
              <a:t>, </a:t>
            </a:r>
            <a:r>
              <a:rPr lang="en-US" sz="1800" b="1" dirty="0">
                <a:latin typeface="Arial" panose="020B0604020202020204" pitchFamily="34" charset="0"/>
                <a:cs typeface="Arial" panose="020B0604020202020204" pitchFamily="34" charset="0"/>
              </a:rPr>
              <a:t>Sharon Hotchkiss, Annie Houdart, Lukasz Hrabski, Kevin Hrtyanski, Sandy Hrtyanski, Bill </a:t>
            </a:r>
            <a:r>
              <a:rPr lang="en-US" sz="1800" b="1" dirty="0" err="1">
                <a:latin typeface="Arial" panose="020B0604020202020204" pitchFamily="34" charset="0"/>
                <a:cs typeface="Arial" panose="020B0604020202020204" pitchFamily="34" charset="0"/>
              </a:rPr>
              <a:t>Hullihen</a:t>
            </a:r>
            <a:r>
              <a:rPr lang="en-US" sz="1800" b="1" dirty="0">
                <a:latin typeface="Arial" panose="020B0604020202020204" pitchFamily="34" charset="0"/>
                <a:cs typeface="Arial" panose="020B0604020202020204" pitchFamily="34" charset="0"/>
              </a:rPr>
              <a:t>, Ozzie Jordan, John, Judy, Norma Juzwiak, Ron and Pat Kaiser, Ed Kenny, Karen Kenny, Lois King, Constantine Kokkinos, </a:t>
            </a:r>
            <a:r>
              <a:rPr lang="en-US" sz="1800" b="1" dirty="0" err="1">
                <a:latin typeface="Arial" panose="020B0604020202020204" pitchFamily="34" charset="0"/>
                <a:cs typeface="Arial" panose="020B0604020202020204" pitchFamily="34" charset="0"/>
              </a:rPr>
              <a:t>Normalee</a:t>
            </a:r>
            <a:r>
              <a:rPr lang="en-US" sz="1800" b="1" dirty="0">
                <a:latin typeface="Arial" panose="020B0604020202020204" pitchFamily="34" charset="0"/>
                <a:cs typeface="Arial" panose="020B0604020202020204" pitchFamily="34" charset="0"/>
              </a:rPr>
              <a:t> Linforth, Mike Kubaska, Wayne Maguire, David (Mac) </a:t>
            </a:r>
            <a:r>
              <a:rPr lang="en-US" sz="1800" b="1" dirty="0" err="1">
                <a:latin typeface="Arial" panose="020B0604020202020204" pitchFamily="34" charset="0"/>
                <a:cs typeface="Arial" panose="020B0604020202020204" pitchFamily="34" charset="0"/>
              </a:rPr>
              <a:t>Mascione</a:t>
            </a:r>
            <a:r>
              <a:rPr lang="en-US" sz="1800" b="1" dirty="0">
                <a:latin typeface="Arial" panose="020B0604020202020204" pitchFamily="34" charset="0"/>
                <a:cs typeface="Arial" panose="020B0604020202020204" pitchFamily="34" charset="0"/>
              </a:rPr>
              <a:t> &amp; Family, Bobbie Mario, Chris Marple, Don Marple, Kenny Marple, Wanda Marple, Melinda Mayne, David Mason, Paul M., Bill McCord, Helen McNamara, Vic M., Olga Messina, Helen Miller, Al Nicolosi, Bernice Nolte, Tracey O'Brien, Peggy &amp; Steve Oden, Charlene Oldfield, Marianne Oliver, The Ostien Family, Eleanor Parker, George Pierpoint III, Gail </a:t>
            </a:r>
            <a:r>
              <a:rPr lang="en-US" sz="1800" b="1" dirty="0" err="1">
                <a:latin typeface="Arial" panose="020B0604020202020204" pitchFamily="34" charset="0"/>
                <a:cs typeface="Arial" panose="020B0604020202020204" pitchFamily="34" charset="0"/>
              </a:rPr>
              <a:t>Poholsky</a:t>
            </a:r>
            <a:r>
              <a:rPr lang="en-US" sz="1800" b="1" dirty="0">
                <a:latin typeface="Arial" panose="020B0604020202020204" pitchFamily="34" charset="0"/>
                <a:cs typeface="Arial" panose="020B0604020202020204" pitchFamily="34" charset="0"/>
              </a:rPr>
              <a:t>, David Powell &amp; family, Haley </a:t>
            </a:r>
            <a:r>
              <a:rPr lang="en-US" sz="1800" b="1" dirty="0" err="1">
                <a:latin typeface="Arial" panose="020B0604020202020204" pitchFamily="34" charset="0"/>
                <a:cs typeface="Arial" panose="020B0604020202020204" pitchFamily="34" charset="0"/>
              </a:rPr>
              <a:t>Raineer</a:t>
            </a:r>
            <a:r>
              <a:rPr lang="en-US" sz="1800" b="1" dirty="0">
                <a:latin typeface="Arial" panose="020B0604020202020204" pitchFamily="34" charset="0"/>
                <a:cs typeface="Arial" panose="020B0604020202020204" pitchFamily="34" charset="0"/>
              </a:rPr>
              <a:t>, Sandra Rigg, Joan Robertson, </a:t>
            </a:r>
            <a:r>
              <a:rPr lang="en-US" sz="1800" b="1" dirty="0" err="1">
                <a:latin typeface="Arial" panose="020B0604020202020204" pitchFamily="34" charset="0"/>
                <a:cs typeface="Arial" panose="020B0604020202020204" pitchFamily="34" charset="0"/>
              </a:rPr>
              <a:t>Zacci</a:t>
            </a:r>
            <a:r>
              <a:rPr lang="en-US" sz="1800" b="1" dirty="0">
                <a:latin typeface="Arial" panose="020B0604020202020204" pitchFamily="34" charset="0"/>
                <a:cs typeface="Arial" panose="020B0604020202020204" pitchFamily="34" charset="0"/>
              </a:rPr>
              <a:t> Robertson, Barbara &amp; Joe Rodrigues, Rev. Edward Rusk, Gloria S., Margaret Schock, Jillian Schoenstein, Carol </a:t>
            </a:r>
            <a:r>
              <a:rPr lang="en-US" sz="1800" b="1" dirty="0" err="1">
                <a:latin typeface="Arial" panose="020B0604020202020204" pitchFamily="34" charset="0"/>
                <a:cs typeface="Arial" panose="020B0604020202020204" pitchFamily="34" charset="0"/>
              </a:rPr>
              <a:t>Schoff</a:t>
            </a:r>
            <a:r>
              <a:rPr lang="en-US" sz="1800" b="1" dirty="0">
                <a:latin typeface="Arial" panose="020B0604020202020204" pitchFamily="34" charset="0"/>
                <a:cs typeface="Arial" panose="020B0604020202020204" pitchFamily="34" charset="0"/>
              </a:rPr>
              <a:t>, Joe </a:t>
            </a:r>
            <a:r>
              <a:rPr lang="en-US" sz="1800" b="1" dirty="0" err="1">
                <a:latin typeface="Arial" panose="020B0604020202020204" pitchFamily="34" charset="0"/>
                <a:cs typeface="Arial" panose="020B0604020202020204" pitchFamily="34" charset="0"/>
              </a:rPr>
              <a:t>Skultin</a:t>
            </a:r>
            <a:r>
              <a:rPr lang="en-US" sz="1800" b="1" dirty="0">
                <a:latin typeface="Arial" panose="020B0604020202020204" pitchFamily="34" charset="0"/>
                <a:cs typeface="Arial" panose="020B0604020202020204" pitchFamily="34" charset="0"/>
              </a:rPr>
              <a:t>, Barbara Smith, Robin Smith, Jacob Snow, Manfred Stahl, Spear Family, </a:t>
            </a:r>
            <a:r>
              <a:rPr lang="en-US" sz="1800" b="1" dirty="0" err="1">
                <a:latin typeface="Arial" panose="020B0604020202020204" pitchFamily="34" charset="0"/>
                <a:cs typeface="Arial" panose="020B0604020202020204" pitchFamily="34" charset="0"/>
              </a:rPr>
              <a:t>Swen</a:t>
            </a:r>
            <a:r>
              <a:rPr lang="en-US" sz="1800" b="1" dirty="0">
                <a:latin typeface="Arial" panose="020B0604020202020204" pitchFamily="34" charset="0"/>
                <a:cs typeface="Arial" panose="020B0604020202020204" pitchFamily="34" charset="0"/>
              </a:rPr>
              <a:t> Swenson, Ken Thorpe, Bob </a:t>
            </a:r>
            <a:r>
              <a:rPr lang="en-US" sz="1800" b="1" dirty="0" err="1">
                <a:latin typeface="Arial" panose="020B0604020202020204" pitchFamily="34" charset="0"/>
                <a:cs typeface="Arial" panose="020B0604020202020204" pitchFamily="34" charset="0"/>
              </a:rPr>
              <a:t>Vallerschamp</a:t>
            </a:r>
            <a:r>
              <a:rPr lang="en-US" sz="1800" b="1" dirty="0">
                <a:latin typeface="Arial" panose="020B0604020202020204" pitchFamily="34" charset="0"/>
                <a:cs typeface="Arial" panose="020B0604020202020204" pitchFamily="34" charset="0"/>
              </a:rPr>
              <a:t> and Family, Pauline Wallace, Dawn </a:t>
            </a:r>
            <a:r>
              <a:rPr lang="en-US" sz="1800" b="1" dirty="0" err="1">
                <a:latin typeface="Arial" panose="020B0604020202020204" pitchFamily="34" charset="0"/>
                <a:cs typeface="Arial" panose="020B0604020202020204" pitchFamily="34" charset="0"/>
              </a:rPr>
              <a:t>Wassinger</a:t>
            </a:r>
            <a:r>
              <a:rPr lang="en-US" sz="1800" b="1" dirty="0">
                <a:latin typeface="Arial" panose="020B0604020202020204" pitchFamily="34" charset="0"/>
                <a:cs typeface="Arial" panose="020B0604020202020204" pitchFamily="34" charset="0"/>
              </a:rPr>
              <a:t>, Lois Werner, Bill Woods,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all people with cancer diagnose; and all unspoken requests.</a:t>
            </a:r>
            <a:br>
              <a:rPr lang="en-US" sz="1800" b="1" dirty="0">
                <a:latin typeface="Arial" panose="020B0604020202020204" pitchFamily="34" charset="0"/>
                <a:cs typeface="Arial" panose="020B0604020202020204" pitchFamily="34" charset="0"/>
              </a:rPr>
            </a:br>
            <a:endParaRPr lang="en-US" sz="1800" b="1" cap="none" spc="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9436913-A922-4BFB-8C0F-ABD52DFAC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226" y="109331"/>
            <a:ext cx="1228267" cy="904461"/>
          </a:xfrm>
          <a:prstGeom prst="rect">
            <a:avLst/>
          </a:prstGeom>
        </p:spPr>
      </p:pic>
    </p:spTree>
    <p:extLst>
      <p:ext uri="{BB962C8B-B14F-4D97-AF65-F5344CB8AC3E}">
        <p14:creationId xmlns:p14="http://schemas.microsoft.com/office/powerpoint/2010/main" val="88144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24421-823B-4C55-8CF0-D609CB476C42}"/>
              </a:ext>
            </a:extLst>
          </p:cNvPr>
          <p:cNvSpPr txBox="1"/>
          <p:nvPr/>
        </p:nvSpPr>
        <p:spPr>
          <a:xfrm>
            <a:off x="318052" y="526774"/>
            <a:ext cx="11549269" cy="6063198"/>
          </a:xfrm>
          <a:prstGeom prst="rect">
            <a:avLst/>
          </a:prstGeom>
          <a:noFill/>
        </p:spPr>
        <p:txBody>
          <a:bodyPr wrap="square" rtlCol="0">
            <a:spAutoFit/>
          </a:bodyPr>
          <a:lstStyle/>
          <a:p>
            <a:pPr algn="ctr"/>
            <a:r>
              <a:rPr lang="en-US" sz="4000" b="1" dirty="0"/>
              <a:t>Save the Date!!!</a:t>
            </a:r>
          </a:p>
          <a:p>
            <a:pPr algn="ctr"/>
            <a:r>
              <a:rPr lang="en-US" sz="3200" b="1" dirty="0"/>
              <a:t>St. Peter’s United Methodist Church</a:t>
            </a:r>
            <a:endParaRPr lang="en-US" sz="3200" dirty="0"/>
          </a:p>
          <a:p>
            <a:pPr algn="ctr"/>
            <a:r>
              <a:rPr lang="en-US" sz="3200" b="1" dirty="0"/>
              <a:t>Annual Golf Outing benefitting St. Peter's Missions</a:t>
            </a:r>
            <a:endParaRPr lang="en-US" sz="3200" dirty="0"/>
          </a:p>
          <a:p>
            <a:pPr algn="ctr"/>
            <a:r>
              <a:rPr lang="en-US" sz="1200" dirty="0"/>
              <a:t> </a:t>
            </a:r>
          </a:p>
          <a:p>
            <a:pPr algn="ctr"/>
            <a:r>
              <a:rPr lang="en-US" sz="3200" b="1" u="sng" dirty="0"/>
              <a:t>"FORE GUATEMALA"</a:t>
            </a:r>
            <a:endParaRPr lang="en-US" sz="3200" dirty="0"/>
          </a:p>
          <a:p>
            <a:pPr algn="ctr"/>
            <a:r>
              <a:rPr lang="en-US" sz="1200" dirty="0"/>
              <a:t> </a:t>
            </a:r>
          </a:p>
          <a:p>
            <a:pPr algn="ctr"/>
            <a:r>
              <a:rPr lang="en-US" sz="3600" b="1" dirty="0"/>
              <a:t>being held at</a:t>
            </a:r>
          </a:p>
          <a:p>
            <a:pPr algn="ctr"/>
            <a:r>
              <a:rPr lang="en-US" sz="1600" b="1" dirty="0"/>
              <a:t> </a:t>
            </a:r>
          </a:p>
          <a:p>
            <a:pPr algn="ctr"/>
            <a:r>
              <a:rPr lang="en-US" sz="3600" b="1" dirty="0"/>
              <a:t>Heritage Links Golf Club</a:t>
            </a:r>
          </a:p>
          <a:p>
            <a:pPr algn="ctr"/>
            <a:r>
              <a:rPr lang="en-US" sz="1600" b="1" dirty="0"/>
              <a:t> </a:t>
            </a:r>
          </a:p>
          <a:p>
            <a:pPr algn="ctr"/>
            <a:r>
              <a:rPr lang="en-US" sz="3600" b="1" dirty="0"/>
              <a:t>1375 Rt. 9, Ocean View, NJ</a:t>
            </a:r>
          </a:p>
          <a:p>
            <a:pPr algn="ctr"/>
            <a:r>
              <a:rPr lang="en-US" sz="1600" b="1" dirty="0"/>
              <a:t> </a:t>
            </a:r>
          </a:p>
          <a:p>
            <a:pPr algn="ctr"/>
            <a:r>
              <a:rPr lang="en-US" sz="3600" b="1" dirty="0"/>
              <a:t>Saturday, September 20, at Noon!</a:t>
            </a:r>
          </a:p>
          <a:p>
            <a:pPr algn="ctr"/>
            <a:endParaRPr lang="en-US" sz="3600" b="1" dirty="0"/>
          </a:p>
        </p:txBody>
      </p:sp>
      <p:pic>
        <p:nvPicPr>
          <p:cNvPr id="4" name="Picture 3">
            <a:extLst>
              <a:ext uri="{FF2B5EF4-FFF2-40B4-BE49-F238E27FC236}">
                <a16:creationId xmlns:a16="http://schemas.microsoft.com/office/drawing/2014/main" id="{2080AFBE-1E27-4ADB-9ED6-B8A9E4E9B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17" y="2717110"/>
            <a:ext cx="1996643" cy="2059885"/>
          </a:xfrm>
          <a:prstGeom prst="rect">
            <a:avLst/>
          </a:prstGeom>
        </p:spPr>
      </p:pic>
    </p:spTree>
    <p:extLst>
      <p:ext uri="{BB962C8B-B14F-4D97-AF65-F5344CB8AC3E}">
        <p14:creationId xmlns:p14="http://schemas.microsoft.com/office/powerpoint/2010/main" val="279588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4AE0B7-B12B-46CF-82C9-87409FA90D3F}"/>
              </a:ext>
            </a:extLst>
          </p:cNvPr>
          <p:cNvSpPr txBox="1"/>
          <p:nvPr/>
        </p:nvSpPr>
        <p:spPr>
          <a:xfrm>
            <a:off x="0" y="0"/>
            <a:ext cx="12192000" cy="6858000"/>
          </a:xfrm>
          <a:prstGeom prst="rect">
            <a:avLst/>
          </a:prstGeom>
          <a:noFill/>
          <a:ln w="28575">
            <a:solidFill>
              <a:schemeClr val="tx1"/>
            </a:solidFill>
          </a:ln>
        </p:spPr>
        <p:txBody>
          <a:bodyPr wrap="square" rtlCol="0">
            <a:spAutoFit/>
          </a:bodyPr>
          <a:lstStyle/>
          <a:p>
            <a:r>
              <a:rPr lang="en-US" sz="3200" b="1" dirty="0">
                <a:solidFill>
                  <a:srgbClr val="FF0000"/>
                </a:solidFill>
              </a:rPr>
              <a:t>MUSIC AT 11.... </a:t>
            </a:r>
          </a:p>
          <a:p>
            <a:endParaRPr lang="en-US" sz="1400" dirty="0"/>
          </a:p>
          <a:p>
            <a:endParaRPr lang="en-US" sz="1000" b="1" dirty="0"/>
          </a:p>
          <a:p>
            <a:r>
              <a:rPr lang="en-US" sz="2000" b="1" dirty="0">
                <a:latin typeface="Arial" panose="020B0604020202020204" pitchFamily="34" charset="0"/>
                <a:cs typeface="Arial" panose="020B0604020202020204" pitchFamily="34" charset="0"/>
              </a:rPr>
              <a:t>Ok, here's an idea for you! Have you ever thought about singing in the choir? Well, if you have come join us and if you haven't you should! </a:t>
            </a:r>
          </a:p>
          <a:p>
            <a:endParaRPr lang="en-US" sz="1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Our choir is made up of 28 volunteer singers who all bring a gift with them every time we gather. Like the gifts under a Christmas tree these gifts are all wrapped differently and are different sizes. Everyone is equal in the choir.  </a:t>
            </a:r>
          </a:p>
          <a:p>
            <a:endParaRPr lang="en-US" sz="1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During the summer we meet at 9:30am on Sunday and sing at 10:30. Starting in September we will rehearse on Friday at 6:00pm and sing at 11:00am on Sundays. </a:t>
            </a:r>
          </a:p>
          <a:p>
            <a:endParaRPr lang="en-US" sz="1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So, you can't be there every week? No one can.... So, you cannot sight read. Everyone's "reading" abilities are all different. Just like the first time you went in the water to learn to swim.... Trust me, you learned then and you will learn now too. Be patient and give it time.... </a:t>
            </a:r>
          </a:p>
          <a:p>
            <a:endParaRPr lang="en-US" sz="1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So, have I convinced you yet? Hmmm... when you see a choir member ask them about being in the choir! </a:t>
            </a:r>
          </a:p>
          <a:p>
            <a:r>
              <a:rPr lang="en-US" sz="2000" b="1" dirty="0">
                <a:latin typeface="Arial" panose="020B0604020202020204" pitchFamily="34" charset="0"/>
                <a:cs typeface="Arial" panose="020B0604020202020204" pitchFamily="34" charset="0"/>
              </a:rPr>
              <a:t> See you at church!</a:t>
            </a:r>
            <a:endParaRPr lang="en-US" b="1" dirty="0">
              <a:latin typeface="Arial" panose="020B0604020202020204" pitchFamily="34" charset="0"/>
              <a:cs typeface="Arial" panose="020B0604020202020204" pitchFamily="34" charset="0"/>
            </a:endParaRPr>
          </a:p>
          <a:p>
            <a:pPr algn="ctr"/>
            <a:r>
              <a:rPr lang="en-US" dirty="0"/>
              <a:t>* * * *</a:t>
            </a:r>
          </a:p>
          <a:p>
            <a:pPr algn="ctr"/>
            <a:r>
              <a:rPr lang="en-US" b="1" dirty="0">
                <a:latin typeface="Arial" panose="020B0604020202020204" pitchFamily="34" charset="0"/>
                <a:cs typeface="Arial" panose="020B0604020202020204" pitchFamily="34" charset="0"/>
              </a:rPr>
              <a:t>Masterworks Choir is looking for you!! Rehearsal: Wednesdays at 6:30pm </a:t>
            </a:r>
          </a:p>
          <a:p>
            <a:pPr algn="ctr"/>
            <a:r>
              <a:rPr lang="en-US" b="1" dirty="0">
                <a:latin typeface="Arial" panose="020B0604020202020204" pitchFamily="34" charset="0"/>
                <a:cs typeface="Arial" panose="020B0604020202020204" pitchFamily="34" charset="0"/>
              </a:rPr>
              <a:t>Summer Concert: August 6th at 7:30pm </a:t>
            </a:r>
          </a:p>
          <a:p>
            <a:pPr algn="ctr"/>
            <a:r>
              <a:rPr lang="en-US" b="1" dirty="0">
                <a:latin typeface="Arial" panose="020B0604020202020204" pitchFamily="34" charset="0"/>
                <a:cs typeface="Arial" panose="020B0604020202020204" pitchFamily="34" charset="0"/>
              </a:rPr>
              <a:t>Come and Sing!!! </a:t>
            </a:r>
          </a:p>
        </p:txBody>
      </p:sp>
      <p:pic>
        <p:nvPicPr>
          <p:cNvPr id="4" name="Picture 3">
            <a:extLst>
              <a:ext uri="{FF2B5EF4-FFF2-40B4-BE49-F238E27FC236}">
                <a16:creationId xmlns:a16="http://schemas.microsoft.com/office/drawing/2014/main" id="{156E7656-0E00-43D2-9C90-F2987A93F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6633" y="5693129"/>
            <a:ext cx="1550505" cy="797123"/>
          </a:xfrm>
          <a:prstGeom prst="rect">
            <a:avLst/>
          </a:prstGeom>
        </p:spPr>
      </p:pic>
    </p:spTree>
    <p:extLst>
      <p:ext uri="{BB962C8B-B14F-4D97-AF65-F5344CB8AC3E}">
        <p14:creationId xmlns:p14="http://schemas.microsoft.com/office/powerpoint/2010/main" val="3615584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8D6B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192F2A-CE3F-48FD-A569-BBE91E91B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069" y="39756"/>
            <a:ext cx="5605669" cy="6778487"/>
          </a:xfrm>
          <a:prstGeom prst="rect">
            <a:avLst/>
          </a:prstGeom>
          <a:ln w="28575">
            <a:solidFill>
              <a:schemeClr val="tx1"/>
            </a:solidFill>
          </a:ln>
        </p:spPr>
      </p:pic>
    </p:spTree>
    <p:extLst>
      <p:ext uri="{BB962C8B-B14F-4D97-AF65-F5344CB8AC3E}">
        <p14:creationId xmlns:p14="http://schemas.microsoft.com/office/powerpoint/2010/main" val="759620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8696</TotalTime>
  <Words>2843</Words>
  <Application>Microsoft Office PowerPoint</Application>
  <PresentationFormat>Widescreen</PresentationFormat>
  <Paragraphs>233</Paragraphs>
  <Slides>27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Garamond</vt:lpstr>
      <vt:lpstr>Helvetica Neue</vt:lpstr>
      <vt:lpstr>Office Theme</vt:lpstr>
      <vt:lpstr>PowerPoint Presentation</vt:lpstr>
      <vt:lpstr> </vt:lpstr>
      <vt:lpstr>PowerPoint Presentation</vt:lpstr>
      <vt:lpstr>PowerPoint Presentation</vt:lpstr>
      <vt:lpstr>PowerPoint Presentation</vt:lpstr>
      <vt:lpstr>    Andrea, Marilyn Aishton, The Abbott Family, Abby, Amelia, (Baby)-Jett Ruff, Brandon, Charlie, Huey, Jennifer, Ken&amp;Debbie, Mazie, Nicole, Peter, Megan Atkinson, Lee Allen, Carol Angelo, June Appleton, Jessica B., Matt Bechta, Bill Bender, Melinda Braet, Alice Brown, Bill Z, Ed C., Frank Carlin, Elise Chapman, Donna Chapman, Josie Chivalette, Sean Coleman, Linda Coyle &amp; Family, Bob Cantz, Tina Curione, Penny DaGrossa, Tammy &amp; Analisa Decker, Evelyn DeFazio, Carol DeMill, Larry &amp; Shirley Deming, Shirley Doerrmann &amp; Family, Rosemarie Duncan, Daniel Durkin, Kim Ford, Christa Fries,  Denise Gaskill, Emma May Goddard, Frank J. Grass, Eddy Gray, Kim Gremo, Julie Mason Groob, Nick Hand, Clara Hanjian and Family, Chris Harris, Bob Harris, Shirley Haskell, Bob Hill, Katy Hornike, Sharon Hotchkiss, Annie Houdart, Lukasz Hrabski, Kevin Hrtyanski, Sandy Hrtyanski, Bill Hullihen, Ozzie Jordan, John, Judy, Norma Juzwiak, Ron and Pat Kaiser, Ed Kenny, Karen Kenny, Lois King, Constantine Kokkinos, Normalee Linforth, Mike Kubaska, Wayne Maguire, David (Mac) Mascione &amp; Family, Bobbie Mario, Chris Marple, Don Marple, Kenny Marple, Wanda Marple, Melinda Mayne, David Mason, Paul M., Bill McCord, Helen McNamara, Vic M., Olga Messina, Helen Miller, Al Nicolosi, Bernice Nolte, Tracey O'Brien, Peggy &amp; Steve Oden, Charlene Oldfield, Marianne Oliver, The Ostien Family, Eleanor Parker, George Pierpoint III, Gail Poholsky, David Powell &amp; family, Haley Raineer, Sandra Rigg, Joan Robertson, Zacci Robertson, Barbara &amp; Joe Rodrigues, Rev. Edward Rusk, Gloria S., Margaret Schock, Jillian Schoenstein, Carol Schoff, Joe Skultin, Barbara Smith, Robin Smith, Jacob Snow, Manfred Stahl, Spear Family, Swen Swenson, Ken Thorpe, Bob Vallerschamp and Family, Pauline Wallace, Dawn Wassinger, Lois Werner, Bill Woods,                           all people with cancer diagnose; and all unspoken requests.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 Peter’s Hospitality Committee  </vt:lpstr>
      <vt:lpstr>      St. Peter's UMC  WOMEN'S BOOK GROUP  ~ App and Chat ~  THIS MONTH'S PICK . . .  The Storied Life of A.J. Fikry   By:  Gabrielle Zevin  August 25, 7pm to 8pm   We'll enjoy an APPetizer as we chat about great books! Email Amy with any questions: amy@stpoc.org</vt:lpstr>
      <vt:lpstr>PowerPoint Presentation</vt:lpstr>
      <vt:lpstr>  TAI CHI  MONDAY, WEDNESDAY, &amp; FRIDAY’S  9:30 - 10:30 AM   LOCATED ON THE THIRD FLOOR.  ALL ARE WELCOME!  FOR INFORMATION EMAIL GINNY AT V.STRANG@ICLOUD.COM</vt:lpstr>
      <vt:lpstr>PowerPoint Presentation</vt:lpstr>
      <vt:lpstr>     Grief Support Group Meeting            Our group meets every other Tuesday  from 6:30pm to 8pm.   The group is open to all adults who are grieving the death of a loved one.  For more information call Jane Taylor 609-412-1855 or  email: Janeht927@yahoo.com   Next meeting: Tuesday, August 19, 2025  Where: St. Peter's UM Church  Please spread the word that we are holding space for everyone and their grief.  I always say: “I’m sorry you are here, but I’m glad we are here for you.” </vt:lpstr>
      <vt:lpstr>  Called to Care  One of the important ministries of St. Peter’s UMC  throughout the years has been the visitation ministry.   This vital outreach to our members and friends by making “check in” calls and visits has served to express our care and support.  If you would like to be a part of this group of visitors please call the church office (609-399-2988) or contact  Pastor Kathleen (609-432-2726) or email her at kathleen@stpoc.org to express your interest.</vt:lpstr>
      <vt:lpstr>  METHODIST MEN'S MINISTRY  We are Ready and available to volunteer  for whatever projects you may have!!!  Just give Keith Hartzell a Call at 609-289-1484   </vt:lpstr>
      <vt:lpstr>PowerPoint Presentation</vt:lpstr>
      <vt:lpstr>         Travel in England and pilgrimage  to Wesley sites!  Join St. Peter’s for a faith, fun, and fellowship filled  10-day trip to England!  The dates are October 10th - 19th, 2025.   Led by the Rev. Dr. Bob Williams (former general secretary of the united Methodist commission on archives and history) and Rev. Erik Hall (lead pastor at St. Peter’s UMC in Ocean City), we will visit sites important in the life of John and Charles Wesley and our Methodist heritage. Be inspired by seeing John Wesley's prayer room in his home in London, visit the church in Epworth where he was baptized, his family home, and worship in the chapel he had built in London. Also, travel will take us to the tower of London, the Cotswold's, Shakespeare's home, Coventry cathedral, Oxford University and Bath (a city of roman origin).   Trip cost will be $3998 and includes airfare, first-class hotels, deluxe motorcoach, taxes, tips, and entrance fees, and most meals. Go to: makingwaves.church to download a brochure and register, or contact Pastor Erik.  </vt:lpstr>
      <vt:lpstr>     EQUAL EXCHANGE - Fairly Traded Organic Chocolate and Coffee for Sale!  Visit the Mission's Team chocolate and coffee cart to purchase a variety of delicious flavors and blends! All grown by Small Farmer Co-ops! All proceeds benefit St. Peter's Missions!  Coffee $12 or (2) for $20 - Chocolate Bars $6 or (2) for $10 Checks payable to: St. Peter's UMC  Mission's General in memo Line or exact cash.  Thank you so much for your support!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Peter’s Tidings</dc:title>
  <dc:creator>Wendy</dc:creator>
  <cp:lastModifiedBy>William Nardone</cp:lastModifiedBy>
  <cp:revision>770</cp:revision>
  <cp:lastPrinted>2025-07-29T17:31:44Z</cp:lastPrinted>
  <dcterms:created xsi:type="dcterms:W3CDTF">2024-11-15T16:18:02Z</dcterms:created>
  <dcterms:modified xsi:type="dcterms:W3CDTF">2025-08-06T17:32:21Z</dcterms:modified>
</cp:coreProperties>
</file>